
<file path=[Content_Types].xml><?xml version="1.0" encoding="utf-8"?>
<Types xmlns="http://schemas.openxmlformats.org/package/2006/content-types">
  <Default Extension="mov" ContentType="video/quicktime"/>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80" r:id="rId23"/>
    <p:sldId id="277" r:id="rId2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lvl1pPr>
    <a:lvl2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lvl2pPr>
    <a:lvl3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lvl3pPr>
    <a:lvl4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lvl4pPr>
    <a:lvl5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lvl5pPr>
    <a:lvl6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lvl6pPr>
    <a:lvl7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lvl7pPr>
    <a:lvl8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lvl8pPr>
    <a:lvl9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Medium"/>
          <a:ea typeface="Helvetica Neue Medium"/>
          <a:cs typeface="Helvetica Neue Medium"/>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wholeTbl>
    <a:band2H>
      <a:tcTxStyle/>
      <a:tcStyle>
        <a:tcBdr/>
        <a:fill>
          <a:solidFill>
            <a:srgbClr val="FFFFFF"/>
          </a:solidFill>
        </a:fill>
      </a:tcStyle>
    </a:band2H>
    <a:firstCol>
      <a:tcTxStyle b="off" i="off">
        <a:font>
          <a:latin typeface="Helvetica Neue Medium"/>
          <a:ea typeface="Helvetica Neue Medium"/>
          <a:cs typeface="Helvetica Neue Medium"/>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Col>
    <a:lastRow>
      <a:tcTxStyle b="off" i="off">
        <a:font>
          <a:latin typeface="Helvetica Neue Medium"/>
          <a:ea typeface="Helvetica Neue Medium"/>
          <a:cs typeface="Helvetica Neue Medium"/>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ff" i="off">
        <a:font>
          <a:latin typeface="Helvetica Neue Medium"/>
          <a:ea typeface="Helvetica Neue Medium"/>
          <a:cs typeface="Helvetica Neue Medium"/>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 styleId="{C7B018BB-80A7-4F77-B60F-C8B233D01FF8}" styleName="">
    <a:tblBg/>
    <a:wholeTbl>
      <a:tcTxStyle b="off" i="off">
        <a:font>
          <a:latin typeface="Helvetica Neue Medium"/>
          <a:ea typeface="Helvetica Neue Medium"/>
          <a:cs typeface="Helvetica Neue Medium"/>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5E6"/>
          </a:solidFill>
        </a:fill>
      </a:tcStyle>
    </a:wholeTbl>
    <a:band2H>
      <a:tcTxStyle/>
      <a:tcStyle>
        <a:tcBdr/>
        <a:fill>
          <a:solidFill>
            <a:srgbClr val="E6EBF3"/>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Helvetica Neue Medium"/>
          <a:ea typeface="Helvetica Neue Medium"/>
          <a:cs typeface="Helvetica Neue Medium"/>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E4CA"/>
          </a:solidFill>
        </a:fill>
      </a:tcStyle>
    </a:wholeTbl>
    <a:band2H>
      <a:tcTxStyle/>
      <a:tcStyle>
        <a:tcBdr/>
        <a:fill>
          <a:solidFill>
            <a:srgbClr val="E7F2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Helvetica Neue Medium"/>
          <a:ea typeface="Helvetica Neue Medium"/>
          <a:cs typeface="Helvetica Neue Medium"/>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CCBD6"/>
          </a:solidFill>
        </a:fill>
      </a:tcStyle>
    </a:wholeTbl>
    <a:band2H>
      <a:tcTxStyle/>
      <a:tcStyle>
        <a:tcBdr/>
        <a:fill>
          <a:solidFill>
            <a:srgbClr val="F6E7EC"/>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Helvetica Neue Medium"/>
          <a:ea typeface="Helvetica Neue Medium"/>
          <a:cs typeface="Helvetica Neue Medium"/>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Helvetica Neue Medium"/>
          <a:ea typeface="Helvetica Neue Medium"/>
          <a:cs typeface="Helvetica Neue Medium"/>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8" d="100"/>
          <a:sy n="58" d="100"/>
        </p:scale>
        <p:origin x="1474"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media1.mp4>
</file>

<file path=ppt/media/media10.mp4>
</file>

<file path=ppt/media/media11.mp4>
</file>

<file path=ppt/media/media12.mp4>
</file>

<file path=ppt/media/media13.mp4>
</file>

<file path=ppt/media/media14.mp4>
</file>

<file path=ppt/media/media15.mov>
</file>

<file path=ppt/media/media16.mp4>
</file>

<file path=ppt/media/media17.mov>
</file>

<file path=ppt/media/media18.mp4>
</file>

<file path=ppt/media/media19.mp4>
</file>

<file path=ppt/media/media2.mp4>
</file>

<file path=ppt/media/media20.mp4>
</file>

<file path=ppt/media/media21.mp4>
</file>

<file path=ppt/media/media2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Body Level One…"/>
          <p:cNvSpPr txBox="1">
            <a:spLocks noGrp="1"/>
          </p:cNvSpPr>
          <p:nvPr>
            <p:ph type="body" sz="quarter" idx="1"/>
          </p:nvPr>
        </p:nvSpPr>
        <p:spPr>
          <a:xfrm>
            <a:off x="1270000" y="6362700"/>
            <a:ext cx="10464800" cy="461366"/>
          </a:xfrm>
          <a:prstGeom prst="rect">
            <a:avLst/>
          </a:prstGeom>
        </p:spPr>
        <p:txBody>
          <a:bodyPr anchor="t"/>
          <a:lstStyle>
            <a:lvl1pPr marL="0" indent="0" algn="ctr">
              <a:spcBef>
                <a:spcPts val="0"/>
              </a:spcBef>
              <a:buSzTx/>
              <a:buNone/>
              <a:defRPr sz="2400" i="1"/>
            </a:lvl1pPr>
            <a:lvl2pPr marL="777875" indent="-333375" algn="ctr">
              <a:spcBef>
                <a:spcPts val="0"/>
              </a:spcBef>
              <a:defRPr sz="2400" i="1"/>
            </a:lvl2pPr>
            <a:lvl3pPr marL="1222375" indent="-333375" algn="ctr">
              <a:spcBef>
                <a:spcPts val="0"/>
              </a:spcBef>
              <a:defRPr sz="2400" i="1"/>
            </a:lvl3pPr>
            <a:lvl4pPr marL="1666875" indent="-333375" algn="ctr">
              <a:spcBef>
                <a:spcPts val="0"/>
              </a:spcBef>
              <a:defRPr sz="2400" i="1"/>
            </a:lvl4pPr>
            <a:lvl5pPr marL="2111375" indent="-333375" algn="ctr">
              <a:spcBef>
                <a:spcPts val="0"/>
              </a:spcBef>
              <a:defRPr sz="2400" i="1"/>
            </a:lvl5pPr>
          </a:lstStyle>
          <a:p>
            <a:r>
              <a:t>Body Level One</a:t>
            </a:r>
          </a:p>
          <a:p>
            <a:pPr lvl="1"/>
            <a:r>
              <a:t>Body Level Two</a:t>
            </a:r>
          </a:p>
          <a:p>
            <a:pPr lvl="2"/>
            <a:r>
              <a:t>Body Level Three</a:t>
            </a:r>
          </a:p>
          <a:p>
            <a:pPr lvl="3"/>
            <a:r>
              <a:t>Body Level Four</a:t>
            </a:r>
          </a:p>
          <a:p>
            <a:pPr lvl="4"/>
            <a:r>
              <a:t>Body Level Five</a:t>
            </a:r>
          </a:p>
        </p:txBody>
      </p:sp>
      <p:sp>
        <p:nvSpPr>
          <p:cNvPr id="94" name="“Type a quote here.”"/>
          <p:cNvSpPr txBox="1">
            <a:spLocks noGrp="1"/>
          </p:cNvSpPr>
          <p:nvPr>
            <p:ph type="body" sz="quarter" idx="13"/>
          </p:nvPr>
        </p:nvSpPr>
        <p:spPr>
          <a:xfrm>
            <a:off x="1270000" y="4308599"/>
            <a:ext cx="10464800" cy="609777"/>
          </a:xfrm>
          <a:prstGeom prst="rect">
            <a:avLst/>
          </a:prstGeom>
        </p:spPr>
        <p:txBody>
          <a:bodyPr/>
          <a:lstStyle/>
          <a:p>
            <a:pPr marL="0" indent="0" algn="ctr">
              <a:spcBef>
                <a:spcPts val="0"/>
              </a:spcBef>
              <a:buSzTx/>
              <a:buNone/>
              <a:defRPr sz="3400">
                <a:latin typeface="Helvetica Neue Medium"/>
                <a:ea typeface="Helvetica Neue Medium"/>
                <a:cs typeface="Helvetica Neue Medium"/>
                <a:sym typeface="Helvetica Neue Medium"/>
              </a:defRPr>
            </a:pPr>
            <a:endParaRP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929606" y="-12700"/>
            <a:ext cx="16551778" cy="11034518"/>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647700" y="508000"/>
            <a:ext cx="12369801" cy="6142538"/>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lstStyle/>
          <a:p>
            <a:r>
              <a:t>Title Text</a:t>
            </a:r>
          </a:p>
        </p:txBody>
      </p:sp>
      <p:sp>
        <p:nvSpPr>
          <p:cNvPr id="22" name="Body Level One…"/>
          <p:cNvSpPr txBox="1">
            <a:spLocks noGrp="1"/>
          </p:cNvSpPr>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idx="13"/>
          </p:nvPr>
        </p:nvSpPr>
        <p:spPr>
          <a:xfrm>
            <a:off x="2451057" y="-138499"/>
            <a:ext cx="13525503" cy="9017003"/>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idx="13"/>
          </p:nvPr>
        </p:nvSpPr>
        <p:spPr>
          <a:xfrm>
            <a:off x="4473575" y="2032000"/>
            <a:ext cx="10287000" cy="68580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426200" y="4965700"/>
            <a:ext cx="5886450" cy="39243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37350" y="639232"/>
            <a:ext cx="5880100" cy="3920068"/>
          </a:xfrm>
          <a:prstGeom prst="rect">
            <a:avLst/>
          </a:prstGeom>
        </p:spPr>
        <p:txBody>
          <a:bodyPr lIns="91439" tIns="45719" rIns="91439" bIns="45719" anchor="t">
            <a:noAutofit/>
          </a:bodyPr>
          <a:lstStyle/>
          <a:p>
            <a:endParaRPr/>
          </a:p>
        </p:txBody>
      </p:sp>
      <p:sp>
        <p:nvSpPr>
          <p:cNvPr id="85" name="Image"/>
          <p:cNvSpPr>
            <a:spLocks noGrp="1"/>
          </p:cNvSpPr>
          <p:nvPr>
            <p:ph type="pic" idx="15"/>
          </p:nvPr>
        </p:nvSpPr>
        <p:spPr>
          <a:xfrm>
            <a:off x="-3400425" y="-127000"/>
            <a:ext cx="13525500" cy="90170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a:solidFill>
                  <a:srgbClr val="FFFFFF"/>
                </a:solidFill>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Helvetica Neue Medium"/>
          <a:ea typeface="Helvetica Neue Medium"/>
          <a:cs typeface="Helvetica Neue Medium"/>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Helvetica Neue Medium"/>
          <a:ea typeface="Helvetica Neue Medium"/>
          <a:cs typeface="Helvetica Neue Medium"/>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Helvetica Neue Medium"/>
          <a:ea typeface="Helvetica Neue Medium"/>
          <a:cs typeface="Helvetica Neue Medium"/>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Helvetica Neue Medium"/>
          <a:ea typeface="Helvetica Neue Medium"/>
          <a:cs typeface="Helvetica Neue Medium"/>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Helvetica Neue Medium"/>
          <a:ea typeface="Helvetica Neue Medium"/>
          <a:cs typeface="Helvetica Neue Medium"/>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Helvetica Neue Medium"/>
          <a:ea typeface="Helvetica Neue Medium"/>
          <a:cs typeface="Helvetica Neue Medium"/>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Helvetica Neue Medium"/>
          <a:ea typeface="Helvetica Neue Medium"/>
          <a:cs typeface="Helvetica Neue Medium"/>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Helvetica Neue Medium"/>
          <a:ea typeface="Helvetica Neue Medium"/>
          <a:cs typeface="Helvetica Neue Medium"/>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Helvetica Neue Medium"/>
          <a:ea typeface="Helvetica Neue Medium"/>
          <a:cs typeface="Helvetica Neue Medium"/>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FFFFFF"/>
          </a:solidFill>
          <a:uFillTx/>
          <a:latin typeface="+mj-lt"/>
          <a:ea typeface="+mj-ea"/>
          <a:cs typeface="+mj-cs"/>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FFFFFF"/>
          </a:solidFill>
          <a:uFillTx/>
          <a:latin typeface="+mj-lt"/>
          <a:ea typeface="+mj-ea"/>
          <a:cs typeface="+mj-cs"/>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FFFFFF"/>
          </a:solidFill>
          <a:uFillTx/>
          <a:latin typeface="+mj-lt"/>
          <a:ea typeface="+mj-ea"/>
          <a:cs typeface="+mj-cs"/>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FFFFFF"/>
          </a:solidFill>
          <a:uFillTx/>
          <a:latin typeface="+mj-lt"/>
          <a:ea typeface="+mj-ea"/>
          <a:cs typeface="+mj-cs"/>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FFFFFF"/>
          </a:solidFill>
          <a:uFillTx/>
          <a:latin typeface="+mj-lt"/>
          <a:ea typeface="+mj-ea"/>
          <a:cs typeface="+mj-cs"/>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FFFFFF"/>
          </a:solidFill>
          <a:uFillTx/>
          <a:latin typeface="+mj-lt"/>
          <a:ea typeface="+mj-ea"/>
          <a:cs typeface="+mj-cs"/>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FFFFFF"/>
          </a:solidFill>
          <a:uFillTx/>
          <a:latin typeface="+mj-lt"/>
          <a:ea typeface="+mj-ea"/>
          <a:cs typeface="+mj-cs"/>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FFFFFF"/>
          </a:solidFill>
          <a:uFillTx/>
          <a:latin typeface="+mj-lt"/>
          <a:ea typeface="+mj-ea"/>
          <a:cs typeface="+mj-cs"/>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FFFFFF"/>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1pPr>
      <a:lvl2pPr marL="0" marR="0" indent="0" algn="ctr" defTabSz="584200" rtl="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2pPr>
      <a:lvl3pPr marL="0" marR="0" indent="0" algn="ctr" defTabSz="584200" rtl="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3pPr>
      <a:lvl4pPr marL="0" marR="0" indent="0" algn="ctr" defTabSz="584200" rtl="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4pPr>
      <a:lvl5pPr marL="0" marR="0" indent="0" algn="ctr" defTabSz="584200" rtl="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5pPr>
      <a:lvl6pPr marL="0" marR="0" indent="0" algn="ctr" defTabSz="584200" rtl="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6pPr>
      <a:lvl7pPr marL="0" marR="0" indent="0" algn="ctr" defTabSz="584200" rtl="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7pPr>
      <a:lvl8pPr marL="0" marR="0" indent="0" algn="ctr" defTabSz="584200" rtl="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8pPr>
      <a:lvl9pPr marL="0" marR="0" indent="0" algn="ctr" defTabSz="584200" rtl="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1.mp4"/><Relationship Id="rId1" Type="http://schemas.microsoft.com/office/2007/relationships/media" Target="../media/media11.mp4"/><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2.mp4"/><Relationship Id="rId1" Type="http://schemas.microsoft.com/office/2007/relationships/media" Target="../media/media12.mp4"/><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3.mp4"/><Relationship Id="rId1" Type="http://schemas.microsoft.com/office/2007/relationships/media" Target="../media/media13.mp4"/><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4.mp4"/><Relationship Id="rId1" Type="http://schemas.microsoft.com/office/2007/relationships/media" Target="../media/media14.mp4"/><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microsoft.com/office/2007/relationships/media" Target="../media/media16.mp4"/><Relationship Id="rId7" Type="http://schemas.openxmlformats.org/officeDocument/2006/relationships/image" Target="../media/image1.png"/><Relationship Id="rId2" Type="http://schemas.openxmlformats.org/officeDocument/2006/relationships/video" Target="../media/media15.mov"/><Relationship Id="rId1" Type="http://schemas.microsoft.com/office/2007/relationships/media" Target="../media/media15.mov"/><Relationship Id="rId6" Type="http://schemas.openxmlformats.org/officeDocument/2006/relationships/image" Target="../media/image2.png"/><Relationship Id="rId5" Type="http://schemas.openxmlformats.org/officeDocument/2006/relationships/slideLayout" Target="../slideLayouts/slideLayout12.xml"/><Relationship Id="rId4" Type="http://schemas.openxmlformats.org/officeDocument/2006/relationships/video" Target="../media/media16.mp4"/></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7.mov"/><Relationship Id="rId1" Type="http://schemas.microsoft.com/office/2007/relationships/media" Target="../media/media17.mov"/><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8.mp4"/><Relationship Id="rId1" Type="http://schemas.microsoft.com/office/2007/relationships/media" Target="../media/media18.mp4"/><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9.mp4"/><Relationship Id="rId1" Type="http://schemas.microsoft.com/office/2007/relationships/media" Target="../media/media19.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0.mp4"/><Relationship Id="rId1" Type="http://schemas.microsoft.com/office/2007/relationships/media" Target="../media/media20.mp4"/><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1.mp4"/><Relationship Id="rId1" Type="http://schemas.microsoft.com/office/2007/relationships/media" Target="../media/media21.mp4"/><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2.mp4"/><Relationship Id="rId1" Type="http://schemas.microsoft.com/office/2007/relationships/media" Target="../media/media22.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9.mp4"/><Relationship Id="rId1" Type="http://schemas.microsoft.com/office/2007/relationships/media" Target="../media/media9.mp4"/><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LOAN PREDICTION"/>
          <p:cNvSpPr txBox="1">
            <a:spLocks noGrp="1"/>
          </p:cNvSpPr>
          <p:nvPr>
            <p:ph type="ctrTitle"/>
          </p:nvPr>
        </p:nvSpPr>
        <p:spPr>
          <a:xfrm>
            <a:off x="1270000" y="1638299"/>
            <a:ext cx="10464800" cy="2443372"/>
          </a:xfrm>
          <a:prstGeom prst="rect">
            <a:avLst/>
          </a:prstGeom>
        </p:spPr>
        <p:txBody>
          <a:bodyPr/>
          <a:lstStyle/>
          <a:p>
            <a:r>
              <a:t>LOAN PREDICTION</a:t>
            </a:r>
          </a:p>
        </p:txBody>
      </p:sp>
      <p:sp>
        <p:nvSpPr>
          <p:cNvPr id="120" name="Atharva, Nishit,Sravya and Aishwarya(Online)"/>
          <p:cNvSpPr txBox="1">
            <a:spLocks noGrp="1"/>
          </p:cNvSpPr>
          <p:nvPr>
            <p:ph type="subTitle" sz="half" idx="1"/>
          </p:nvPr>
        </p:nvSpPr>
        <p:spPr>
          <a:xfrm>
            <a:off x="1409700" y="4850296"/>
            <a:ext cx="10464800" cy="3578088"/>
          </a:xfrm>
          <a:prstGeom prst="rect">
            <a:avLst/>
          </a:prstGeom>
        </p:spPr>
        <p:txBody>
          <a:bodyPr/>
          <a:lstStyle/>
          <a:p>
            <a:r>
              <a:rPr dirty="0"/>
              <a:t>Atharva Deshpande</a:t>
            </a:r>
          </a:p>
          <a:p>
            <a:r>
              <a:rPr dirty="0" err="1"/>
              <a:t>Nishit</a:t>
            </a:r>
            <a:r>
              <a:rPr dirty="0"/>
              <a:t> De</a:t>
            </a:r>
          </a:p>
          <a:p>
            <a:r>
              <a:rPr dirty="0" err="1"/>
              <a:t>Sravya</a:t>
            </a:r>
            <a:r>
              <a:rPr dirty="0"/>
              <a:t> </a:t>
            </a:r>
            <a:r>
              <a:rPr dirty="0" err="1"/>
              <a:t>Atluri</a:t>
            </a:r>
            <a:endParaRPr dirty="0"/>
          </a:p>
          <a:p>
            <a:r>
              <a:rPr dirty="0"/>
              <a:t>Aishwarya Patil </a:t>
            </a:r>
            <a:r>
              <a:rPr lang="en-US" dirty="0"/>
              <a:t>–</a:t>
            </a:r>
            <a:r>
              <a:rPr dirty="0"/>
              <a:t> Joglekar</a:t>
            </a:r>
            <a:r>
              <a:rPr lang="en-US" dirty="0"/>
              <a:t>(Online)</a:t>
            </a:r>
            <a:endParaRPr dirty="0"/>
          </a:p>
        </p:txBody>
      </p:sp>
      <p:pic>
        <p:nvPicPr>
          <p:cNvPr id="121" name="Video 8" descr="Video 8"/>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197009"/>
            <a:ext cx="3251200" cy="556592"/>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830476" fill="hold"/>
                                        <p:tgtEl>
                                          <p:spTgt spid="121"/>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21"/>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itle 1"/>
          <p:cNvSpPr txBox="1">
            <a:spLocks noGrp="1"/>
          </p:cNvSpPr>
          <p:nvPr>
            <p:ph type="title"/>
          </p:nvPr>
        </p:nvSpPr>
        <p:spPr>
          <a:prstGeom prst="rect">
            <a:avLst/>
          </a:prstGeom>
        </p:spPr>
        <p:txBody>
          <a:bodyPr/>
          <a:lstStyle>
            <a:lvl1pPr>
              <a:defRPr sz="6000"/>
            </a:lvl1pPr>
          </a:lstStyle>
          <a:p>
            <a:r>
              <a:t>RESULTS</a:t>
            </a:r>
          </a:p>
        </p:txBody>
      </p:sp>
      <p:graphicFrame>
        <p:nvGraphicFramePr>
          <p:cNvPr id="156" name="Table 2"/>
          <p:cNvGraphicFramePr/>
          <p:nvPr/>
        </p:nvGraphicFramePr>
        <p:xfrm>
          <a:off x="952500" y="2822712"/>
          <a:ext cx="10894943" cy="5844208"/>
        </p:xfrm>
        <a:graphic>
          <a:graphicData uri="http://schemas.openxmlformats.org/drawingml/2006/table">
            <a:tbl>
              <a:tblPr>
                <a:tableStyleId>{4C3C2611-4C71-4FC5-86AE-919BDF0F9419}</a:tableStyleId>
              </a:tblPr>
              <a:tblGrid>
                <a:gridCol w="3630871">
                  <a:extLst>
                    <a:ext uri="{9D8B030D-6E8A-4147-A177-3AD203B41FA5}">
                      <a16:colId xmlns:a16="http://schemas.microsoft.com/office/drawing/2014/main" val="20000"/>
                    </a:ext>
                  </a:extLst>
                </a:gridCol>
                <a:gridCol w="3632036">
                  <a:extLst>
                    <a:ext uri="{9D8B030D-6E8A-4147-A177-3AD203B41FA5}">
                      <a16:colId xmlns:a16="http://schemas.microsoft.com/office/drawing/2014/main" val="20001"/>
                    </a:ext>
                  </a:extLst>
                </a:gridCol>
                <a:gridCol w="3632036">
                  <a:extLst>
                    <a:ext uri="{9D8B030D-6E8A-4147-A177-3AD203B41FA5}">
                      <a16:colId xmlns:a16="http://schemas.microsoft.com/office/drawing/2014/main" val="20002"/>
                    </a:ext>
                  </a:extLst>
                </a:gridCol>
              </a:tblGrid>
              <a:tr h="1480171">
                <a:tc>
                  <a:txBody>
                    <a:bodyPr/>
                    <a:lstStyle/>
                    <a:p>
                      <a:pPr>
                        <a:lnSpc>
                          <a:spcPct val="107000"/>
                        </a:lnSpc>
                        <a:defRPr sz="1800">
                          <a:solidFill>
                            <a:srgbClr val="000000"/>
                          </a:solidFill>
                        </a:defRPr>
                      </a:pPr>
                      <a:r>
                        <a:rPr sz="4800">
                          <a:solidFill>
                            <a:srgbClr val="FFFFFF"/>
                          </a:solidFill>
                          <a:sym typeface="Helvetica Neue Medium"/>
                        </a:rPr>
                        <a:t>Algorithm</a:t>
                      </a:r>
                    </a:p>
                  </a:txBody>
                  <a:tcPr marL="0" marR="0" marT="0" marB="0" horzOverflow="overflow"/>
                </a:tc>
                <a:tc>
                  <a:txBody>
                    <a:bodyPr/>
                    <a:lstStyle/>
                    <a:p>
                      <a:pPr>
                        <a:lnSpc>
                          <a:spcPct val="107000"/>
                        </a:lnSpc>
                        <a:defRPr sz="1800">
                          <a:solidFill>
                            <a:srgbClr val="000000"/>
                          </a:solidFill>
                        </a:defRPr>
                      </a:pPr>
                      <a:r>
                        <a:rPr sz="3600">
                          <a:solidFill>
                            <a:srgbClr val="FFFFFF"/>
                          </a:solidFill>
                          <a:sym typeface="Helvetica Neue Medium"/>
                        </a:rPr>
                        <a:t>With K fold cross validation</a:t>
                      </a:r>
                    </a:p>
                  </a:txBody>
                  <a:tcPr marL="0" marR="0" marT="0" marB="0" horzOverflow="overflow"/>
                </a:tc>
                <a:tc>
                  <a:txBody>
                    <a:bodyPr/>
                    <a:lstStyle/>
                    <a:p>
                      <a:pPr>
                        <a:lnSpc>
                          <a:spcPct val="107000"/>
                        </a:lnSpc>
                        <a:defRPr sz="1800">
                          <a:solidFill>
                            <a:srgbClr val="000000"/>
                          </a:solidFill>
                        </a:defRPr>
                      </a:pPr>
                      <a:r>
                        <a:rPr sz="3200">
                          <a:solidFill>
                            <a:srgbClr val="FFFFFF"/>
                          </a:solidFill>
                          <a:sym typeface="Helvetica Neue Medium"/>
                        </a:rPr>
                        <a:t>Without k fold cross validation </a:t>
                      </a:r>
                    </a:p>
                  </a:txBody>
                  <a:tcPr marL="0" marR="0" marT="0" marB="0" horzOverflow="overflow"/>
                </a:tc>
                <a:extLst>
                  <a:ext uri="{0D108BD9-81ED-4DB2-BD59-A6C34878D82A}">
                    <a16:rowId xmlns:a16="http://schemas.microsoft.com/office/drawing/2014/main" val="10000"/>
                  </a:ext>
                </a:extLst>
              </a:tr>
              <a:tr h="720966">
                <a:tc>
                  <a:txBody>
                    <a:bodyPr/>
                    <a:lstStyle/>
                    <a:p>
                      <a:pPr>
                        <a:lnSpc>
                          <a:spcPct val="107000"/>
                        </a:lnSpc>
                        <a:defRPr sz="1800">
                          <a:solidFill>
                            <a:srgbClr val="000000"/>
                          </a:solidFill>
                        </a:defRPr>
                      </a:pPr>
                      <a:r>
                        <a:rPr sz="2800">
                          <a:solidFill>
                            <a:srgbClr val="FFFFFF"/>
                          </a:solidFill>
                          <a:sym typeface="Helvetica Neue Medium"/>
                        </a:rPr>
                        <a:t>Logistic Regression </a:t>
                      </a:r>
                    </a:p>
                  </a:txBody>
                  <a:tcPr marL="0" marR="0" marT="0" marB="0" horzOverflow="overflow"/>
                </a:tc>
                <a:tc>
                  <a:txBody>
                    <a:bodyPr/>
                    <a:lstStyle/>
                    <a:p>
                      <a:pPr>
                        <a:lnSpc>
                          <a:spcPct val="107000"/>
                        </a:lnSpc>
                        <a:defRPr sz="1800">
                          <a:solidFill>
                            <a:srgbClr val="000000"/>
                          </a:solidFill>
                        </a:defRPr>
                      </a:pPr>
                      <a:r>
                        <a:rPr sz="2800">
                          <a:solidFill>
                            <a:srgbClr val="FFFFFF"/>
                          </a:solidFill>
                          <a:sym typeface="Helvetica Neue Medium"/>
                        </a:rPr>
                        <a:t>80.61</a:t>
                      </a:r>
                    </a:p>
                  </a:txBody>
                  <a:tcPr marL="0" marR="0" marT="0" marB="0" horzOverflow="overflow"/>
                </a:tc>
                <a:tc>
                  <a:txBody>
                    <a:bodyPr/>
                    <a:lstStyle/>
                    <a:p>
                      <a:pPr>
                        <a:lnSpc>
                          <a:spcPct val="107000"/>
                        </a:lnSpc>
                        <a:defRPr sz="1800">
                          <a:solidFill>
                            <a:srgbClr val="000000"/>
                          </a:solidFill>
                        </a:defRPr>
                      </a:pPr>
                      <a:r>
                        <a:rPr sz="2800">
                          <a:solidFill>
                            <a:srgbClr val="FFFFFF"/>
                          </a:solidFill>
                          <a:sym typeface="Helvetica Neue Medium"/>
                        </a:rPr>
                        <a:t>77.29</a:t>
                      </a:r>
                    </a:p>
                  </a:txBody>
                  <a:tcPr marL="0" marR="0" marT="0" marB="0" horzOverflow="overflow"/>
                </a:tc>
                <a:extLst>
                  <a:ext uri="{0D108BD9-81ED-4DB2-BD59-A6C34878D82A}">
                    <a16:rowId xmlns:a16="http://schemas.microsoft.com/office/drawing/2014/main" val="10001"/>
                  </a:ext>
                </a:extLst>
              </a:tr>
              <a:tr h="720966">
                <a:tc>
                  <a:txBody>
                    <a:bodyPr/>
                    <a:lstStyle/>
                    <a:p>
                      <a:pPr>
                        <a:lnSpc>
                          <a:spcPct val="107000"/>
                        </a:lnSpc>
                        <a:defRPr sz="1800">
                          <a:solidFill>
                            <a:srgbClr val="000000"/>
                          </a:solidFill>
                        </a:defRPr>
                      </a:pPr>
                      <a:r>
                        <a:rPr sz="2800">
                          <a:solidFill>
                            <a:srgbClr val="FFFFFF"/>
                          </a:solidFill>
                          <a:sym typeface="Helvetica Neue Medium"/>
                        </a:rPr>
                        <a:t>Decision Tree</a:t>
                      </a:r>
                    </a:p>
                  </a:txBody>
                  <a:tcPr marL="0" marR="0" marT="0" marB="0" horzOverflow="overflow"/>
                </a:tc>
                <a:tc>
                  <a:txBody>
                    <a:bodyPr/>
                    <a:lstStyle/>
                    <a:p>
                      <a:pPr>
                        <a:lnSpc>
                          <a:spcPct val="107000"/>
                        </a:lnSpc>
                        <a:defRPr sz="1800">
                          <a:solidFill>
                            <a:srgbClr val="000000"/>
                          </a:solidFill>
                        </a:defRPr>
                      </a:pPr>
                      <a:r>
                        <a:rPr sz="2800">
                          <a:solidFill>
                            <a:srgbClr val="FFFFFF"/>
                          </a:solidFill>
                          <a:sym typeface="Helvetica Neue Medium"/>
                        </a:rPr>
                        <a:t>73.30</a:t>
                      </a:r>
                    </a:p>
                  </a:txBody>
                  <a:tcPr marL="0" marR="0" marT="0" marB="0" horzOverflow="overflow"/>
                </a:tc>
                <a:tc>
                  <a:txBody>
                    <a:bodyPr/>
                    <a:lstStyle/>
                    <a:p>
                      <a:pPr>
                        <a:lnSpc>
                          <a:spcPct val="107000"/>
                        </a:lnSpc>
                        <a:defRPr sz="1800">
                          <a:solidFill>
                            <a:srgbClr val="000000"/>
                          </a:solidFill>
                        </a:defRPr>
                      </a:pPr>
                      <a:r>
                        <a:rPr sz="2800">
                          <a:solidFill>
                            <a:srgbClr val="FFFFFF"/>
                          </a:solidFill>
                          <a:sym typeface="Helvetica Neue Medium"/>
                        </a:rPr>
                        <a:t>72.97</a:t>
                      </a:r>
                    </a:p>
                  </a:txBody>
                  <a:tcPr marL="0" marR="0" marT="0" marB="0" horzOverflow="overflow"/>
                </a:tc>
                <a:extLst>
                  <a:ext uri="{0D108BD9-81ED-4DB2-BD59-A6C34878D82A}">
                    <a16:rowId xmlns:a16="http://schemas.microsoft.com/office/drawing/2014/main" val="10002"/>
                  </a:ext>
                </a:extLst>
              </a:tr>
              <a:tr h="720966">
                <a:tc>
                  <a:txBody>
                    <a:bodyPr/>
                    <a:lstStyle/>
                    <a:p>
                      <a:pPr>
                        <a:lnSpc>
                          <a:spcPct val="107000"/>
                        </a:lnSpc>
                        <a:defRPr sz="1800">
                          <a:solidFill>
                            <a:srgbClr val="000000"/>
                          </a:solidFill>
                        </a:defRPr>
                      </a:pPr>
                      <a:r>
                        <a:rPr sz="2800">
                          <a:solidFill>
                            <a:srgbClr val="FFFFFF"/>
                          </a:solidFill>
                          <a:sym typeface="Helvetica Neue Medium"/>
                        </a:rPr>
                        <a:t>Random Forest </a:t>
                      </a:r>
                    </a:p>
                  </a:txBody>
                  <a:tcPr marL="0" marR="0" marT="0" marB="0" horzOverflow="overflow"/>
                </a:tc>
                <a:tc>
                  <a:txBody>
                    <a:bodyPr/>
                    <a:lstStyle/>
                    <a:p>
                      <a:pPr>
                        <a:lnSpc>
                          <a:spcPct val="107000"/>
                        </a:lnSpc>
                        <a:defRPr sz="1800">
                          <a:solidFill>
                            <a:srgbClr val="000000"/>
                          </a:solidFill>
                        </a:defRPr>
                      </a:pPr>
                      <a:r>
                        <a:rPr sz="2800">
                          <a:solidFill>
                            <a:srgbClr val="FFFFFF"/>
                          </a:solidFill>
                          <a:sym typeface="Helvetica Neue Medium"/>
                        </a:rPr>
                        <a:t>77.35</a:t>
                      </a:r>
                    </a:p>
                  </a:txBody>
                  <a:tcPr marL="0" marR="0" marT="0" marB="0" horzOverflow="overflow"/>
                </a:tc>
                <a:tc>
                  <a:txBody>
                    <a:bodyPr/>
                    <a:lstStyle/>
                    <a:p>
                      <a:pPr>
                        <a:lnSpc>
                          <a:spcPct val="107000"/>
                        </a:lnSpc>
                        <a:defRPr sz="1800">
                          <a:solidFill>
                            <a:srgbClr val="000000"/>
                          </a:solidFill>
                        </a:defRPr>
                      </a:pPr>
                      <a:r>
                        <a:rPr sz="2800">
                          <a:solidFill>
                            <a:srgbClr val="FFFFFF"/>
                          </a:solidFill>
                          <a:sym typeface="Helvetica Neue Medium"/>
                        </a:rPr>
                        <a:t>73.51</a:t>
                      </a:r>
                    </a:p>
                  </a:txBody>
                  <a:tcPr marL="0" marR="0" marT="0" marB="0" horzOverflow="overflow"/>
                </a:tc>
                <a:extLst>
                  <a:ext uri="{0D108BD9-81ED-4DB2-BD59-A6C34878D82A}">
                    <a16:rowId xmlns:a16="http://schemas.microsoft.com/office/drawing/2014/main" val="10003"/>
                  </a:ext>
                </a:extLst>
              </a:tr>
              <a:tr h="720966">
                <a:tc>
                  <a:txBody>
                    <a:bodyPr/>
                    <a:lstStyle/>
                    <a:p>
                      <a:pPr>
                        <a:lnSpc>
                          <a:spcPct val="107000"/>
                        </a:lnSpc>
                        <a:defRPr sz="1800">
                          <a:solidFill>
                            <a:srgbClr val="000000"/>
                          </a:solidFill>
                        </a:defRPr>
                      </a:pPr>
                      <a:r>
                        <a:rPr sz="2800">
                          <a:solidFill>
                            <a:srgbClr val="FFFFFF"/>
                          </a:solidFill>
                          <a:sym typeface="Helvetica Neue Medium"/>
                        </a:rPr>
                        <a:t>Naïve Bayes </a:t>
                      </a:r>
                    </a:p>
                  </a:txBody>
                  <a:tcPr marL="0" marR="0" marT="0" marB="0" horzOverflow="overflow"/>
                </a:tc>
                <a:tc>
                  <a:txBody>
                    <a:bodyPr/>
                    <a:lstStyle/>
                    <a:p>
                      <a:pPr>
                        <a:lnSpc>
                          <a:spcPct val="107000"/>
                        </a:lnSpc>
                        <a:defRPr sz="1800">
                          <a:solidFill>
                            <a:srgbClr val="000000"/>
                          </a:solidFill>
                        </a:defRPr>
                      </a:pPr>
                      <a:r>
                        <a:rPr sz="2800">
                          <a:solidFill>
                            <a:srgbClr val="FFFFFF"/>
                          </a:solidFill>
                          <a:sym typeface="Helvetica Neue Medium"/>
                        </a:rPr>
                        <a:t>79.62</a:t>
                      </a:r>
                    </a:p>
                  </a:txBody>
                  <a:tcPr marL="0" marR="0" marT="0" marB="0" horzOverflow="overflow"/>
                </a:tc>
                <a:tc>
                  <a:txBody>
                    <a:bodyPr/>
                    <a:lstStyle/>
                    <a:p>
                      <a:pPr>
                        <a:lnSpc>
                          <a:spcPct val="107000"/>
                        </a:lnSpc>
                        <a:defRPr sz="1800">
                          <a:solidFill>
                            <a:srgbClr val="000000"/>
                          </a:solidFill>
                        </a:defRPr>
                      </a:pPr>
                      <a:r>
                        <a:rPr sz="2800">
                          <a:solidFill>
                            <a:srgbClr val="FFFFFF"/>
                          </a:solidFill>
                          <a:sym typeface="Helvetica Neue Medium"/>
                        </a:rPr>
                        <a:t>78.91</a:t>
                      </a:r>
                    </a:p>
                  </a:txBody>
                  <a:tcPr marL="0" marR="0" marT="0" marB="0" horzOverflow="overflow"/>
                </a:tc>
                <a:extLst>
                  <a:ext uri="{0D108BD9-81ED-4DB2-BD59-A6C34878D82A}">
                    <a16:rowId xmlns:a16="http://schemas.microsoft.com/office/drawing/2014/main" val="10004"/>
                  </a:ext>
                </a:extLst>
              </a:tr>
              <a:tr h="1480171">
                <a:tc>
                  <a:txBody>
                    <a:bodyPr/>
                    <a:lstStyle/>
                    <a:p>
                      <a:pPr>
                        <a:lnSpc>
                          <a:spcPct val="107000"/>
                        </a:lnSpc>
                        <a:defRPr sz="1800">
                          <a:solidFill>
                            <a:srgbClr val="000000"/>
                          </a:solidFill>
                        </a:defRPr>
                      </a:pPr>
                      <a:r>
                        <a:rPr sz="2800">
                          <a:solidFill>
                            <a:srgbClr val="FFFFFF"/>
                          </a:solidFill>
                          <a:sym typeface="Helvetica Neue Medium"/>
                        </a:rPr>
                        <a:t>Support Vector Machine </a:t>
                      </a:r>
                    </a:p>
                  </a:txBody>
                  <a:tcPr marL="0" marR="0" marT="0" marB="0" horzOverflow="overflow"/>
                </a:tc>
                <a:tc>
                  <a:txBody>
                    <a:bodyPr/>
                    <a:lstStyle/>
                    <a:p>
                      <a:pPr>
                        <a:lnSpc>
                          <a:spcPct val="107000"/>
                        </a:lnSpc>
                        <a:defRPr sz="1800">
                          <a:solidFill>
                            <a:srgbClr val="000000"/>
                          </a:solidFill>
                        </a:defRPr>
                      </a:pPr>
                      <a:r>
                        <a:rPr sz="2800">
                          <a:solidFill>
                            <a:srgbClr val="FFFFFF"/>
                          </a:solidFill>
                          <a:sym typeface="Helvetica Neue Medium"/>
                        </a:rPr>
                        <a:t>68.73</a:t>
                      </a:r>
                    </a:p>
                  </a:txBody>
                  <a:tcPr marL="0" marR="0" marT="0" marB="0" horzOverflow="overflow"/>
                </a:tc>
                <a:tc>
                  <a:txBody>
                    <a:bodyPr/>
                    <a:lstStyle/>
                    <a:p>
                      <a:pPr>
                        <a:lnSpc>
                          <a:spcPct val="107000"/>
                        </a:lnSpc>
                        <a:defRPr sz="1800">
                          <a:solidFill>
                            <a:srgbClr val="000000"/>
                          </a:solidFill>
                        </a:defRPr>
                      </a:pPr>
                      <a:r>
                        <a:rPr sz="2800">
                          <a:solidFill>
                            <a:srgbClr val="FFFFFF"/>
                          </a:solidFill>
                          <a:sym typeface="Helvetica Neue Medium"/>
                        </a:rPr>
                        <a:t>64.41</a:t>
                      </a:r>
                    </a:p>
                  </a:txBody>
                  <a:tcPr marL="0" marR="0" marT="0" marB="0" horzOverflow="overflow"/>
                </a:tc>
                <a:extLst>
                  <a:ext uri="{0D108BD9-81ED-4DB2-BD59-A6C34878D82A}">
                    <a16:rowId xmlns:a16="http://schemas.microsoft.com/office/drawing/2014/main" val="10005"/>
                  </a:ext>
                </a:extLst>
              </a:tr>
            </a:tbl>
          </a:graphicData>
        </a:graphic>
      </p:graphicFrame>
      <p:pic>
        <p:nvPicPr>
          <p:cNvPr id="157" name="Video 4" descr="Video 4"/>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382538"/>
            <a:ext cx="3251200" cy="371062"/>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17000" fill="hold"/>
                                        <p:tgtEl>
                                          <p:spTgt spid="157"/>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5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57"/>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Why Logistic Regression over Naive Bayes?"/>
          <p:cNvSpPr txBox="1">
            <a:spLocks noGrp="1"/>
          </p:cNvSpPr>
          <p:nvPr>
            <p:ph type="title" idx="4294967295"/>
          </p:nvPr>
        </p:nvSpPr>
        <p:spPr>
          <a:xfrm>
            <a:off x="1144422" y="1141270"/>
            <a:ext cx="10035478" cy="1652842"/>
          </a:xfrm>
          <a:prstGeom prst="rect">
            <a:avLst/>
          </a:prstGeom>
        </p:spPr>
        <p:txBody>
          <a:bodyPr/>
          <a:lstStyle>
            <a:lvl1pPr defTabSz="490727">
              <a:defRPr sz="5040"/>
            </a:lvl1pPr>
          </a:lstStyle>
          <a:p>
            <a:r>
              <a:t>WHY LOGISTIC REGRESSION OVER NAÏVE BAYES?</a:t>
            </a:r>
          </a:p>
        </p:txBody>
      </p:sp>
      <p:sp>
        <p:nvSpPr>
          <p:cNvPr id="160" name="We are ensuring that the data is unbiased in the Data Cleaning part and Naive Bayes works efficiently when the dataset is biased. Therefore, Logistic Regression."/>
          <p:cNvSpPr txBox="1">
            <a:spLocks noGrp="1"/>
          </p:cNvSpPr>
          <p:nvPr>
            <p:ph type="body" idx="4294967295"/>
          </p:nvPr>
        </p:nvSpPr>
        <p:spPr>
          <a:xfrm>
            <a:off x="1366489" y="1915892"/>
            <a:ext cx="10271822" cy="6897963"/>
          </a:xfrm>
          <a:prstGeom prst="rect">
            <a:avLst/>
          </a:prstGeom>
        </p:spPr>
        <p:txBody>
          <a:bodyPr/>
          <a:lstStyle/>
          <a:p>
            <a:pPr marL="457200" indent="-457200" algn="just">
              <a:buSzPct val="100000"/>
              <a:buFont typeface="Arial"/>
            </a:pPr>
            <a:endParaRPr/>
          </a:p>
          <a:p>
            <a:pPr marL="457200" indent="-457200" algn="just">
              <a:buSzPct val="100000"/>
              <a:buFont typeface="Arial"/>
            </a:pPr>
            <a:r>
              <a:t>Logistic Regression Accuracy - 80.61%</a:t>
            </a:r>
          </a:p>
          <a:p>
            <a:pPr marL="457200" indent="-457200" algn="just">
              <a:buSzPct val="100000"/>
              <a:buFont typeface="Arial"/>
            </a:pPr>
            <a:r>
              <a:t>Naive Bayes Accuracy - 79.62%</a:t>
            </a:r>
          </a:p>
          <a:p>
            <a:pPr marL="457200" indent="-457200" algn="just">
              <a:buSzPct val="100000"/>
              <a:buFont typeface="Arial"/>
            </a:pPr>
            <a:r>
              <a:t>It works decently when the features are correlated. </a:t>
            </a:r>
          </a:p>
          <a:p>
            <a:pPr marL="457200" indent="-457200" algn="just">
              <a:buSzPct val="100000"/>
              <a:buFont typeface="Arial"/>
            </a:pPr>
            <a:r>
              <a:t>In Naive Bayes, the model assumes all features as conditionally independent. Thus if the features are dependent on one another, the prediction might be poor.</a:t>
            </a:r>
          </a:p>
        </p:txBody>
      </p:sp>
      <p:pic>
        <p:nvPicPr>
          <p:cNvPr id="161" name="Video 6" descr="Video 6"/>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389623"/>
            <a:ext cx="3251200" cy="363977"/>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720634" fill="hold"/>
                                        <p:tgtEl>
                                          <p:spTgt spid="161"/>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6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61"/>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Title 1"/>
          <p:cNvSpPr txBox="1">
            <a:spLocks noGrp="1"/>
          </p:cNvSpPr>
          <p:nvPr>
            <p:ph type="title"/>
          </p:nvPr>
        </p:nvSpPr>
        <p:spPr>
          <a:xfrm>
            <a:off x="952500" y="845763"/>
            <a:ext cx="11099801" cy="2159001"/>
          </a:xfrm>
          <a:prstGeom prst="rect">
            <a:avLst/>
          </a:prstGeom>
        </p:spPr>
        <p:txBody>
          <a:bodyPr/>
          <a:lstStyle>
            <a:lvl1pPr>
              <a:defRPr sz="4400"/>
            </a:lvl1pPr>
          </a:lstStyle>
          <a:p>
            <a:r>
              <a:t>WHY LOGISTIC REGRESSION OVER DECISION TREE?</a:t>
            </a:r>
          </a:p>
        </p:txBody>
      </p:sp>
      <p:sp>
        <p:nvSpPr>
          <p:cNvPr id="164" name="Text Placeholder 2"/>
          <p:cNvSpPr txBox="1">
            <a:spLocks noGrp="1"/>
          </p:cNvSpPr>
          <p:nvPr>
            <p:ph type="body" idx="1"/>
          </p:nvPr>
        </p:nvSpPr>
        <p:spPr>
          <a:prstGeom prst="rect">
            <a:avLst/>
          </a:prstGeom>
        </p:spPr>
        <p:txBody>
          <a:bodyPr>
            <a:normAutofit lnSpcReduction="10000"/>
          </a:bodyPr>
          <a:lstStyle/>
          <a:p>
            <a:pPr marL="472836" indent="-472836" defTabSz="537463">
              <a:spcBef>
                <a:spcPts val="0"/>
              </a:spcBef>
              <a:defRPr sz="3404"/>
            </a:pPr>
            <a:endParaRPr/>
          </a:p>
          <a:p>
            <a:pPr marL="341295" indent="-341295" defTabSz="537463">
              <a:spcBef>
                <a:spcPts val="0"/>
              </a:spcBef>
              <a:buSzPct val="100000"/>
              <a:defRPr sz="3404"/>
            </a:pPr>
            <a:r>
              <a:t>Logistic Regression Accuracy - 80.61%</a:t>
            </a:r>
          </a:p>
          <a:p>
            <a:pPr marL="341295" indent="-341295" defTabSz="537463">
              <a:spcBef>
                <a:spcPts val="0"/>
              </a:spcBef>
              <a:buSzPct val="100000"/>
              <a:defRPr sz="3404"/>
            </a:pPr>
            <a:endParaRPr/>
          </a:p>
          <a:p>
            <a:pPr marL="341295" indent="-341295" defTabSz="537463">
              <a:spcBef>
                <a:spcPts val="0"/>
              </a:spcBef>
              <a:buSzPct val="100000"/>
              <a:defRPr sz="3404"/>
            </a:pPr>
            <a:r>
              <a:t>Decision Tree Accuracy - 73.30%</a:t>
            </a:r>
          </a:p>
          <a:p>
            <a:pPr marL="341295" indent="-341295" defTabSz="537463">
              <a:spcBef>
                <a:spcPts val="0"/>
              </a:spcBef>
              <a:buSzPct val="100000"/>
              <a:defRPr sz="3404"/>
            </a:pPr>
            <a:endParaRPr/>
          </a:p>
          <a:p>
            <a:pPr marL="341295" indent="-341295" defTabSz="537463">
              <a:spcBef>
                <a:spcPts val="0"/>
              </a:spcBef>
              <a:buSzPct val="100000"/>
              <a:defRPr sz="3404"/>
            </a:pPr>
            <a:r>
              <a:t>It is slightly faster.</a:t>
            </a:r>
          </a:p>
          <a:p>
            <a:pPr marL="341295" indent="-341295" defTabSz="537463">
              <a:spcBef>
                <a:spcPts val="0"/>
              </a:spcBef>
              <a:buSzPct val="100000"/>
              <a:defRPr sz="3404"/>
            </a:pPr>
            <a:endParaRPr/>
          </a:p>
          <a:p>
            <a:pPr marL="341295" indent="-341295" defTabSz="537463">
              <a:spcBef>
                <a:spcPts val="0"/>
              </a:spcBef>
              <a:buSzPct val="100000"/>
              <a:defRPr sz="3404"/>
            </a:pPr>
            <a:r>
              <a:t>Not prone to overfitting.</a:t>
            </a:r>
          </a:p>
          <a:p>
            <a:pPr marL="341295" indent="-341295" defTabSz="537463">
              <a:spcBef>
                <a:spcPts val="0"/>
              </a:spcBef>
              <a:buSzPct val="100000"/>
              <a:defRPr sz="3404"/>
            </a:pPr>
            <a:endParaRPr/>
          </a:p>
          <a:p>
            <a:pPr marL="341295" indent="-341295" defTabSz="537463">
              <a:spcBef>
                <a:spcPts val="0"/>
              </a:spcBef>
              <a:buSzPct val="100000"/>
              <a:defRPr sz="3404"/>
            </a:pPr>
            <a:r>
              <a:t>Robust to noise.</a:t>
            </a:r>
          </a:p>
          <a:p>
            <a:pPr marL="0" indent="0" defTabSz="537463">
              <a:spcBef>
                <a:spcPts val="0"/>
              </a:spcBef>
              <a:buSzTx/>
              <a:buNone/>
              <a:defRPr sz="3404"/>
            </a:pPr>
            <a:br/>
            <a:endParaRPr/>
          </a:p>
        </p:txBody>
      </p:sp>
      <p:pic>
        <p:nvPicPr>
          <p:cNvPr id="165" name="Video 3" descr="Video 3"/>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499600"/>
            <a:ext cx="3251200" cy="2540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08480" fill="hold"/>
                                        <p:tgtEl>
                                          <p:spTgt spid="165"/>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6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65"/>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ince the data is Categorical and not Continuous, we are using Logistic Regression over Linear Regression."/>
          <p:cNvSpPr txBox="1">
            <a:spLocks noGrp="1"/>
          </p:cNvSpPr>
          <p:nvPr>
            <p:ph type="body" idx="4294967295"/>
          </p:nvPr>
        </p:nvSpPr>
        <p:spPr>
          <a:xfrm>
            <a:off x="1232452" y="2795987"/>
            <a:ext cx="10336697" cy="7374521"/>
          </a:xfrm>
          <a:prstGeom prst="rect">
            <a:avLst/>
          </a:prstGeom>
        </p:spPr>
        <p:txBody>
          <a:bodyPr/>
          <a:lstStyle/>
          <a:p>
            <a:pPr marL="319037" indent="-319037" defTabSz="502412">
              <a:spcBef>
                <a:spcPts val="0"/>
              </a:spcBef>
              <a:buSzPct val="100000"/>
              <a:defRPr sz="3182"/>
            </a:pPr>
            <a:r>
              <a:t>Logistic Regression Accuracy - 80.61%</a:t>
            </a:r>
          </a:p>
          <a:p>
            <a:pPr marL="319037" indent="-319037" defTabSz="502412">
              <a:spcBef>
                <a:spcPts val="0"/>
              </a:spcBef>
              <a:buSzPct val="100000"/>
              <a:defRPr sz="3182"/>
            </a:pPr>
            <a:endParaRPr/>
          </a:p>
          <a:p>
            <a:pPr marL="319037" indent="-319037" defTabSz="502412">
              <a:spcBef>
                <a:spcPts val="0"/>
              </a:spcBef>
              <a:buSzPct val="100000"/>
              <a:defRPr sz="3182"/>
            </a:pPr>
            <a:r>
              <a:t>Random Forest Accuracy - 77.35%</a:t>
            </a:r>
          </a:p>
          <a:p>
            <a:pPr marL="275924" indent="-275924" defTabSz="502412">
              <a:spcBef>
                <a:spcPts val="3600"/>
              </a:spcBef>
              <a:buSzPct val="100000"/>
              <a:defRPr sz="2752"/>
            </a:pPr>
            <a:r>
              <a:t>Simple interpretation of the explanatory variables.</a:t>
            </a:r>
          </a:p>
          <a:p>
            <a:pPr marL="275924" indent="-275924" defTabSz="502412">
              <a:spcBef>
                <a:spcPts val="3600"/>
              </a:spcBef>
              <a:buSzPct val="100000"/>
              <a:defRPr sz="2752"/>
            </a:pPr>
            <a:r>
              <a:t>Not prone to overfitting.</a:t>
            </a:r>
          </a:p>
          <a:p>
            <a:pPr marL="275924" indent="-275924" defTabSz="502412">
              <a:spcBef>
                <a:spcPts val="3600"/>
              </a:spcBef>
              <a:buSzPct val="100000"/>
              <a:defRPr sz="2752"/>
            </a:pPr>
            <a:r>
              <a:t>Need to choose the number of trees.</a:t>
            </a:r>
          </a:p>
          <a:p>
            <a:pPr marL="275924" indent="-275924" defTabSz="502412">
              <a:spcBef>
                <a:spcPts val="3600"/>
              </a:spcBef>
              <a:buSzPct val="100000"/>
              <a:defRPr sz="2752"/>
            </a:pPr>
            <a:r>
              <a:t>Comparatively less complex.</a:t>
            </a:r>
          </a:p>
          <a:p>
            <a:pPr marL="275924" indent="-275924" defTabSz="502412">
              <a:spcBef>
                <a:spcPts val="3600"/>
              </a:spcBef>
              <a:buSzPct val="100000"/>
              <a:defRPr sz="2752"/>
            </a:pPr>
            <a:r>
              <a:t>Less time consuming.</a:t>
            </a:r>
          </a:p>
          <a:p>
            <a:pPr marL="0" indent="0" defTabSz="502412">
              <a:spcBef>
                <a:spcPts val="3600"/>
              </a:spcBef>
              <a:buClr>
                <a:srgbClr val="FFFFFF"/>
              </a:buClr>
              <a:buSzTx/>
              <a:buNone/>
              <a:defRPr sz="2752"/>
            </a:pPr>
            <a:br/>
            <a:endParaRPr/>
          </a:p>
        </p:txBody>
      </p:sp>
      <p:sp>
        <p:nvSpPr>
          <p:cNvPr id="168" name="Why Logistic Regression over Linear Regression?"/>
          <p:cNvSpPr txBox="1">
            <a:spLocks noGrp="1"/>
          </p:cNvSpPr>
          <p:nvPr>
            <p:ph type="title" idx="4294967295"/>
          </p:nvPr>
        </p:nvSpPr>
        <p:spPr>
          <a:xfrm>
            <a:off x="-291467" y="846586"/>
            <a:ext cx="13004801" cy="1693771"/>
          </a:xfrm>
          <a:prstGeom prst="rect">
            <a:avLst/>
          </a:prstGeom>
        </p:spPr>
        <p:txBody>
          <a:bodyPr/>
          <a:lstStyle>
            <a:lvl1pPr defTabSz="502412">
              <a:defRPr sz="5160"/>
            </a:lvl1pPr>
          </a:lstStyle>
          <a:p>
            <a:r>
              <a:t>WHY LOGISTIC REGRESSION OVER RANDOM FOREST?</a:t>
            </a:r>
          </a:p>
        </p:txBody>
      </p:sp>
      <p:pic>
        <p:nvPicPr>
          <p:cNvPr id="169" name="Video 3" descr="Video 3"/>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422296"/>
            <a:ext cx="3251200" cy="331305"/>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347000" fill="hold"/>
                                        <p:tgtEl>
                                          <p:spTgt spid="169"/>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6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69"/>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itle 1"/>
          <p:cNvSpPr txBox="1">
            <a:spLocks noGrp="1"/>
          </p:cNvSpPr>
          <p:nvPr>
            <p:ph type="title"/>
          </p:nvPr>
        </p:nvSpPr>
        <p:spPr>
          <a:xfrm>
            <a:off x="952500" y="893743"/>
            <a:ext cx="11099801" cy="2159001"/>
          </a:xfrm>
          <a:prstGeom prst="rect">
            <a:avLst/>
          </a:prstGeom>
        </p:spPr>
        <p:txBody>
          <a:bodyPr/>
          <a:lstStyle>
            <a:lvl1pPr>
              <a:defRPr sz="4800"/>
            </a:lvl1pPr>
          </a:lstStyle>
          <a:p>
            <a:r>
              <a:t>WHY LOGISTIC REGRESSION OVER SUPPORT VECTOR MACHINE(SVM)?</a:t>
            </a:r>
          </a:p>
        </p:txBody>
      </p:sp>
      <p:sp>
        <p:nvSpPr>
          <p:cNvPr id="172" name="Text Placeholder 2"/>
          <p:cNvSpPr txBox="1">
            <a:spLocks noGrp="1"/>
          </p:cNvSpPr>
          <p:nvPr>
            <p:ph type="body" idx="1"/>
          </p:nvPr>
        </p:nvSpPr>
        <p:spPr>
          <a:xfrm>
            <a:off x="952500" y="2350896"/>
            <a:ext cx="11099800" cy="6469115"/>
          </a:xfrm>
          <a:prstGeom prst="rect">
            <a:avLst/>
          </a:prstGeom>
        </p:spPr>
        <p:txBody>
          <a:bodyPr/>
          <a:lstStyle/>
          <a:p>
            <a:endParaRPr/>
          </a:p>
          <a:p>
            <a:pPr marL="370973" indent="-370973">
              <a:spcBef>
                <a:spcPts val="0"/>
              </a:spcBef>
              <a:buSzPct val="100000"/>
              <a:defRPr sz="3700"/>
            </a:pPr>
            <a:r>
              <a:t>Logistic Regression Accuracy - 80.61%</a:t>
            </a:r>
          </a:p>
          <a:p>
            <a:pPr marL="370973" indent="-370973">
              <a:spcBef>
                <a:spcPts val="0"/>
              </a:spcBef>
              <a:buSzPct val="100000"/>
              <a:defRPr sz="3700"/>
            </a:pPr>
            <a:endParaRPr/>
          </a:p>
          <a:p>
            <a:pPr marL="370973" indent="-370973">
              <a:spcBef>
                <a:spcPts val="0"/>
              </a:spcBef>
              <a:buSzPct val="100000"/>
              <a:defRPr sz="3700"/>
            </a:pPr>
            <a:r>
              <a:t>Support Vector Machine Accuracy - 68.73%</a:t>
            </a:r>
            <a:br/>
            <a:endParaRPr/>
          </a:p>
          <a:p>
            <a:pPr marL="370973" indent="-370973">
              <a:spcBef>
                <a:spcPts val="0"/>
              </a:spcBef>
              <a:buSzPct val="100000"/>
              <a:defRPr sz="3700"/>
            </a:pPr>
            <a:r>
              <a:t>It gives calculated probabilities due to which interpretation is better.</a:t>
            </a:r>
          </a:p>
          <a:p>
            <a:pPr marL="370973" indent="-370973">
              <a:spcBef>
                <a:spcPts val="0"/>
              </a:spcBef>
              <a:buSzPct val="100000"/>
              <a:defRPr sz="3700"/>
            </a:pPr>
            <a:endParaRPr/>
          </a:p>
          <a:p>
            <a:pPr marL="370973" indent="-370973">
              <a:spcBef>
                <a:spcPts val="0"/>
              </a:spcBef>
              <a:buSzPct val="100000"/>
              <a:defRPr sz="3700"/>
            </a:pPr>
            <a:r>
              <a:t>Comparatively better prediction.</a:t>
            </a:r>
          </a:p>
        </p:txBody>
      </p:sp>
      <p:pic>
        <p:nvPicPr>
          <p:cNvPr id="173" name="Video 3" descr="Video 3"/>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369286"/>
            <a:ext cx="3251200" cy="384314"/>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389319" fill="hold"/>
                                        <p:tgtEl>
                                          <p:spTgt spid="173"/>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7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73"/>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Application"/>
          <p:cNvSpPr txBox="1">
            <a:spLocks noGrp="1"/>
          </p:cNvSpPr>
          <p:nvPr>
            <p:ph type="title" idx="4294967295"/>
          </p:nvPr>
        </p:nvSpPr>
        <p:spPr>
          <a:xfrm>
            <a:off x="1420673" y="3567785"/>
            <a:ext cx="10403841" cy="1777657"/>
          </a:xfrm>
          <a:prstGeom prst="rect">
            <a:avLst/>
          </a:prstGeom>
        </p:spPr>
        <p:txBody>
          <a:bodyPr/>
          <a:lstStyle/>
          <a:p>
            <a:r>
              <a:t>Application</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Positive Recording" descr="Positive Recording"/>
          <p:cNvPicPr>
            <a:picLocks/>
          </p:cNvPicPr>
          <p:nvPr>
            <a:videoFile r:link="rId2"/>
            <p:extLst>
              <p:ext uri="{DAA4B4D4-6D71-4841-9C94-3DE7FCFB9230}">
                <p14:media xmlns:p14="http://schemas.microsoft.com/office/powerpoint/2010/main" r:embed="rId1"/>
              </p:ext>
            </p:extLst>
          </p:nvPr>
        </p:nvPicPr>
        <p:blipFill>
          <a:blip r:embed="rId6"/>
          <a:stretch>
            <a:fillRect/>
          </a:stretch>
        </p:blipFill>
        <p:spPr>
          <a:xfrm>
            <a:off x="0" y="0"/>
            <a:ext cx="13004800" cy="9753600"/>
          </a:xfrm>
          <a:prstGeom prst="rect">
            <a:avLst/>
          </a:prstGeom>
          <a:ln w="12700">
            <a:miter lim="400000"/>
          </a:ln>
        </p:spPr>
      </p:pic>
      <p:pic>
        <p:nvPicPr>
          <p:cNvPr id="178" name="Video 5" descr="Video 5"/>
          <p:cNvPicPr>
            <a:picLocks/>
          </p:cNvPicPr>
          <p:nvPr>
            <a:videoFile r:link="rId4"/>
            <p:extLst>
              <p:ext uri="{DAA4B4D4-6D71-4841-9C94-3DE7FCFB9230}">
                <p14:media xmlns:p14="http://schemas.microsoft.com/office/powerpoint/2010/main" r:embed="rId3"/>
              </p:ext>
            </p:extLst>
          </p:nvPr>
        </p:nvPicPr>
        <p:blipFill>
          <a:blip r:embed="rId7"/>
          <a:stretch>
            <a:fillRect/>
          </a:stretch>
        </p:blipFill>
        <p:spPr>
          <a:xfrm>
            <a:off x="9753600" y="9342781"/>
            <a:ext cx="3251200" cy="410818"/>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60521" fill="hold"/>
                                        <p:tgtEl>
                                          <p:spTgt spid="17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177"/>
                                        </p:tgtEl>
                                      </p:cBhvr>
                                    </p:cmd>
                                  </p:childTnLst>
                                </p:cTn>
                              </p:par>
                            </p:childTnLst>
                          </p:cTn>
                        </p:par>
                      </p:childTnLst>
                    </p:cTn>
                  </p:par>
                  <p:par>
                    <p:cTn id="11" fill="hold">
                      <p:stCondLst>
                        <p:cond delay="indefinite"/>
                      </p:stCondLst>
                      <p:childTnLst>
                        <p:par>
                          <p:cTn id="12" fill="hold">
                            <p:stCondLst>
                              <p:cond delay="0"/>
                            </p:stCondLst>
                            <p:childTnLst>
                              <p:par>
                                <p:cTn id="13" presetID="3" presetClass="mediacall" presetSubtype="0" fill="hold" nodeType="clickEffect">
                                  <p:stCondLst>
                                    <p:cond delay="0"/>
                                  </p:stCondLst>
                                  <p:childTnLst>
                                    <p:cmd type="call" cmd="stop">
                                      <p:cBhvr>
                                        <p:cTn id="14" dur="1000" fill="hold"/>
                                        <p:tgtEl>
                                          <p:spTgt spid="177"/>
                                        </p:tgtEl>
                                      </p:cBhvr>
                                    </p:cmd>
                                  </p:childTnLst>
                                </p:cTn>
                              </p:par>
                            </p:childTnLst>
                          </p:cTn>
                        </p:par>
                      </p:childTnLst>
                    </p:cTn>
                  </p:par>
                  <p:par>
                    <p:cTn id="15" fill="hold">
                      <p:stCondLst>
                        <p:cond delay="indefinite"/>
                      </p:stCondLst>
                      <p:childTnLst>
                        <p:par>
                          <p:cTn id="16" fill="hold">
                            <p:stCondLst>
                              <p:cond delay="0"/>
                            </p:stCondLst>
                            <p:childTnLst>
                              <p:par>
                                <p:cTn id="17" presetID="3" presetClass="mediacall" presetSubtype="0" fill="hold" nodeType="clickEffect">
                                  <p:stCondLst>
                                    <p:cond delay="0"/>
                                  </p:stCondLst>
                                  <p:childTnLst>
                                    <p:cmd type="call" cmd="stop">
                                      <p:cBhvr>
                                        <p:cTn id="18" dur="1000" fill="hold"/>
                                        <p:tgtEl>
                                          <p:spTgt spid="17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177"/>
                </p:tgtEl>
              </p:cMediaNode>
            </p:video>
            <p:video>
              <p:cMediaNode vol="80000">
                <p:cTn id="20" fill="hold" display="0">
                  <p:stCondLst>
                    <p:cond delay="indefinite"/>
                  </p:stCondLst>
                </p:cTn>
                <p:tgtEl>
                  <p:spTgt spid="178"/>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0" name="Negative Recording" descr="Negative Recording"/>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3004800" cy="97536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43166" fill="hold"/>
                                        <p:tgtEl>
                                          <p:spTgt spid="180"/>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8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80"/>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Title 1"/>
          <p:cNvSpPr txBox="1">
            <a:spLocks noGrp="1"/>
          </p:cNvSpPr>
          <p:nvPr>
            <p:ph type="title"/>
          </p:nvPr>
        </p:nvSpPr>
        <p:spPr>
          <a:xfrm>
            <a:off x="952500" y="254000"/>
            <a:ext cx="11099800" cy="1561548"/>
          </a:xfrm>
          <a:prstGeom prst="rect">
            <a:avLst/>
          </a:prstGeom>
        </p:spPr>
        <p:txBody>
          <a:bodyPr/>
          <a:lstStyle/>
          <a:p>
            <a:r>
              <a:t>Experiment</a:t>
            </a:r>
          </a:p>
        </p:txBody>
      </p:sp>
      <p:sp>
        <p:nvSpPr>
          <p:cNvPr id="183" name="Text Placeholder 2"/>
          <p:cNvSpPr txBox="1">
            <a:spLocks noGrp="1"/>
          </p:cNvSpPr>
          <p:nvPr>
            <p:ph type="body" idx="1"/>
          </p:nvPr>
        </p:nvSpPr>
        <p:spPr>
          <a:xfrm>
            <a:off x="952500" y="1815546"/>
            <a:ext cx="11099800" cy="7434469"/>
          </a:xfrm>
          <a:prstGeom prst="rect">
            <a:avLst/>
          </a:prstGeom>
        </p:spPr>
        <p:txBody>
          <a:bodyPr/>
          <a:lstStyle/>
          <a:p>
            <a:pPr marL="0" indent="0">
              <a:buSzTx/>
              <a:buNone/>
              <a:defRPr sz="2800"/>
            </a:pPr>
            <a:r>
              <a:t>We asked three of our roommates and friends to test our application this is the feedback they gave.</a:t>
            </a:r>
          </a:p>
          <a:p>
            <a:pPr>
              <a:defRPr sz="2800"/>
            </a:pPr>
            <a:r>
              <a:t>One of them suggested that the dataset could also include the country the prediction is being done for, that is, the dataset could be country-specific. For example, Credit Score doesn’t exists in all countries. </a:t>
            </a:r>
          </a:p>
          <a:p>
            <a:pPr>
              <a:defRPr sz="2800"/>
            </a:pPr>
            <a:r>
              <a:t>Another of them said that they would love it if they knew the currency</a:t>
            </a:r>
            <a:r>
              <a:rPr sz="3200"/>
              <a:t> the </a:t>
            </a:r>
            <a:r>
              <a:t>dataset</a:t>
            </a:r>
            <a:r>
              <a:rPr sz="3200"/>
              <a:t> </a:t>
            </a:r>
            <a:r>
              <a:t>is currently related to</a:t>
            </a:r>
            <a:r>
              <a:rPr sz="3200"/>
              <a:t>. </a:t>
            </a:r>
          </a:p>
          <a:p>
            <a:pPr>
              <a:defRPr sz="2800"/>
            </a:pPr>
            <a:r>
              <a:t>The last of them suggested</a:t>
            </a:r>
            <a:r>
              <a:rPr sz="3200"/>
              <a:t> </a:t>
            </a:r>
            <a:r>
              <a:t>that the inputs from the users could be more detailed than what it is currently.</a:t>
            </a:r>
            <a:br/>
            <a:endParaRPr/>
          </a:p>
        </p:txBody>
      </p:sp>
      <p:pic>
        <p:nvPicPr>
          <p:cNvPr id="184" name="Video 6" descr="Video 6"/>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395790"/>
            <a:ext cx="3251200" cy="35781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383265" fill="hold"/>
                                        <p:tgtEl>
                                          <p:spTgt spid="184"/>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8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84"/>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Title 1"/>
          <p:cNvSpPr txBox="1">
            <a:spLocks noGrp="1"/>
          </p:cNvSpPr>
          <p:nvPr>
            <p:ph type="title"/>
          </p:nvPr>
        </p:nvSpPr>
        <p:spPr>
          <a:prstGeom prst="rect">
            <a:avLst/>
          </a:prstGeom>
        </p:spPr>
        <p:txBody>
          <a:bodyPr/>
          <a:lstStyle/>
          <a:p>
            <a:r>
              <a:t>CONCLUSION</a:t>
            </a:r>
          </a:p>
        </p:txBody>
      </p:sp>
      <p:sp>
        <p:nvSpPr>
          <p:cNvPr id="187" name="Text Placeholder 2"/>
          <p:cNvSpPr txBox="1">
            <a:spLocks noGrp="1"/>
          </p:cNvSpPr>
          <p:nvPr>
            <p:ph type="body" idx="1"/>
          </p:nvPr>
        </p:nvSpPr>
        <p:spPr>
          <a:prstGeom prst="rect">
            <a:avLst/>
          </a:prstGeom>
        </p:spPr>
        <p:txBody>
          <a:bodyPr/>
          <a:lstStyle/>
          <a:p>
            <a:r>
              <a:t>The application allows the users to enter their details, which is then taken as a test data by the model that has been trained using the Loan Prediction Problem Dataset.</a:t>
            </a:r>
          </a:p>
          <a:p>
            <a:r>
              <a:t>The model works really well with the data provided by the user, the accuracy of the model using Logistic  Regression is above 80%.</a:t>
            </a:r>
          </a:p>
          <a:p>
            <a:r>
              <a:t>Amongst all the algorithms used Logistic Regression has the highest accuracy (80.61), followed by Naive Bayes (79.62%), Random Forest (77.35%), Decision Tree (73.30%) and SVM (68.73%). </a:t>
            </a:r>
          </a:p>
        </p:txBody>
      </p:sp>
      <p:pic>
        <p:nvPicPr>
          <p:cNvPr id="188" name="Video 3" descr="Video 3"/>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170503"/>
            <a:ext cx="3251200" cy="583097"/>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127777" fill="hold"/>
                                        <p:tgtEl>
                                          <p:spTgt spid="188"/>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8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88"/>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Problem to be tackled"/>
          <p:cNvSpPr txBox="1">
            <a:spLocks noGrp="1"/>
          </p:cNvSpPr>
          <p:nvPr>
            <p:ph type="title" idx="4294967295"/>
          </p:nvPr>
        </p:nvSpPr>
        <p:spPr>
          <a:xfrm>
            <a:off x="952499" y="119269"/>
            <a:ext cx="11099803" cy="2637184"/>
          </a:xfrm>
          <a:prstGeom prst="rect">
            <a:avLst/>
          </a:prstGeom>
        </p:spPr>
        <p:txBody>
          <a:bodyPr/>
          <a:lstStyle>
            <a:lvl1pPr>
              <a:defRPr sz="6000">
                <a:latin typeface="+mj-lt"/>
                <a:ea typeface="+mj-ea"/>
                <a:cs typeface="+mj-cs"/>
                <a:sym typeface="Helvetica Neue"/>
              </a:defRPr>
            </a:lvl1pPr>
          </a:lstStyle>
          <a:p>
            <a:r>
              <a:t>PROBLEM STATEMENT</a:t>
            </a:r>
          </a:p>
        </p:txBody>
      </p:sp>
      <p:sp>
        <p:nvSpPr>
          <p:cNvPr id="124" name="The eligibility of the customer for a loan based on the customer         information."/>
          <p:cNvSpPr txBox="1">
            <a:spLocks noGrp="1"/>
          </p:cNvSpPr>
          <p:nvPr>
            <p:ph type="body" idx="4294967295"/>
          </p:nvPr>
        </p:nvSpPr>
        <p:spPr>
          <a:xfrm>
            <a:off x="952499" y="2663686"/>
            <a:ext cx="10974459" cy="6082750"/>
          </a:xfrm>
          <a:prstGeom prst="rect">
            <a:avLst/>
          </a:prstGeom>
        </p:spPr>
        <p:txBody>
          <a:bodyPr/>
          <a:lstStyle/>
          <a:p>
            <a:pPr marL="502205" indent="-502205" defTabSz="554990">
              <a:spcBef>
                <a:spcPts val="0"/>
              </a:spcBef>
              <a:buSzPct val="100000"/>
              <a:buFont typeface="Arial"/>
              <a:defRPr sz="3514"/>
            </a:pPr>
            <a:r>
              <a:t>To automate the loan eligibility process based on customer details provided.</a:t>
            </a:r>
          </a:p>
          <a:p>
            <a:pPr marL="502205" indent="-502205" defTabSz="554990">
              <a:spcBef>
                <a:spcPts val="0"/>
              </a:spcBef>
              <a:buSzPct val="100000"/>
              <a:buFont typeface="Arial"/>
              <a:defRPr sz="3514"/>
            </a:pPr>
            <a:r>
              <a:t>The process involves identifying several factors/customer segments such as credit score, marital status, etc. that are eligible for taking loan.</a:t>
            </a:r>
          </a:p>
          <a:p>
            <a:pPr marL="502205" indent="-502205" defTabSz="554990">
              <a:spcBef>
                <a:spcPts val="0"/>
              </a:spcBef>
              <a:buSzPct val="100000"/>
              <a:buFont typeface="Arial"/>
              <a:defRPr sz="3514"/>
            </a:pPr>
            <a:r>
              <a:t>The solution is that the institutions would give loans to only those customers who are eligible so that they can be assured of getting the money back. Hence, the more accuracy in predicting the eligible customers, the more beneficial will it be for the institutions.</a:t>
            </a:r>
          </a:p>
        </p:txBody>
      </p:sp>
      <p:pic>
        <p:nvPicPr>
          <p:cNvPr id="125" name="Video 1" descr="Video 1"/>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170503"/>
            <a:ext cx="3251200" cy="583097"/>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301111" fill="hold"/>
                                        <p:tgtEl>
                                          <p:spTgt spid="125"/>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2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25"/>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Title 1"/>
          <p:cNvSpPr txBox="1">
            <a:spLocks noGrp="1"/>
          </p:cNvSpPr>
          <p:nvPr>
            <p:ph type="title"/>
          </p:nvPr>
        </p:nvSpPr>
        <p:spPr>
          <a:prstGeom prst="rect">
            <a:avLst/>
          </a:prstGeom>
        </p:spPr>
        <p:txBody>
          <a:bodyPr/>
          <a:lstStyle/>
          <a:p>
            <a:r>
              <a:t>FUTURE SCOPE</a:t>
            </a:r>
          </a:p>
        </p:txBody>
      </p:sp>
      <p:sp>
        <p:nvSpPr>
          <p:cNvPr id="191" name="Text Placeholder 2"/>
          <p:cNvSpPr txBox="1">
            <a:spLocks noGrp="1"/>
          </p:cNvSpPr>
          <p:nvPr>
            <p:ph type="body" idx="1"/>
          </p:nvPr>
        </p:nvSpPr>
        <p:spPr>
          <a:prstGeom prst="rect">
            <a:avLst/>
          </a:prstGeom>
        </p:spPr>
        <p:txBody>
          <a:bodyPr/>
          <a:lstStyle/>
          <a:p>
            <a:r>
              <a:t>Trying a wider variety of algorithms</a:t>
            </a:r>
          </a:p>
          <a:p>
            <a:r>
              <a:t>Collect more data</a:t>
            </a:r>
          </a:p>
          <a:p>
            <a:r>
              <a:t>More Dependents</a:t>
            </a:r>
          </a:p>
          <a:p>
            <a:r>
              <a:t>Bank Dataset</a:t>
            </a:r>
          </a:p>
        </p:txBody>
      </p:sp>
      <p:pic>
        <p:nvPicPr>
          <p:cNvPr id="192" name="Video 5" descr="Video 5"/>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356034"/>
            <a:ext cx="3251200" cy="397566"/>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903446" fill="hold"/>
                                        <p:tgtEl>
                                          <p:spTgt spid="192"/>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9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92"/>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prstGeom prst="rect">
            <a:avLst/>
          </a:prstGeom>
        </p:spPr>
        <p:txBody>
          <a:bodyPr/>
          <a:lstStyle/>
          <a:p>
            <a:r>
              <a:t>RELATED WORK</a:t>
            </a:r>
          </a:p>
        </p:txBody>
      </p:sp>
      <p:sp>
        <p:nvSpPr>
          <p:cNvPr id="195" name="Text Placeholder 2"/>
          <p:cNvSpPr txBox="1">
            <a:spLocks noGrp="1"/>
          </p:cNvSpPr>
          <p:nvPr>
            <p:ph type="body" idx="1"/>
          </p:nvPr>
        </p:nvSpPr>
        <p:spPr>
          <a:xfrm>
            <a:off x="952499" y="2027583"/>
            <a:ext cx="11332266" cy="7472017"/>
          </a:xfrm>
          <a:prstGeom prst="rect">
            <a:avLst/>
          </a:prstGeom>
        </p:spPr>
        <p:txBody>
          <a:bodyPr/>
          <a:lstStyle/>
          <a:p>
            <a:pPr marL="0" indent="0">
              <a:buSzTx/>
              <a:buNone/>
              <a:defRPr sz="2400"/>
            </a:pPr>
            <a:r>
              <a:t>“ Developing Prediction Model of Loan Risks in Banks using Data Mining”.</a:t>
            </a:r>
          </a:p>
          <a:p>
            <a:pPr>
              <a:defRPr sz="2400"/>
            </a:pPr>
            <a:r>
              <a:t>This research helps us get a better view of the banks perspective while giving out loans.</a:t>
            </a:r>
          </a:p>
          <a:p>
            <a:pPr marL="0" indent="0">
              <a:buSzTx/>
              <a:buNone/>
              <a:defRPr sz="2400"/>
            </a:pPr>
            <a:r>
              <a:t>” Exploratory analysis on prediction of loan privilege for customers using Random Forest”</a:t>
            </a:r>
          </a:p>
          <a:p>
            <a:pPr>
              <a:defRPr sz="2400"/>
            </a:pPr>
            <a:r>
              <a:t>This is a similar paper executed using Random Forest algorithm.</a:t>
            </a:r>
          </a:p>
          <a:p>
            <a:pPr marL="0" indent="0">
              <a:buSzTx/>
              <a:buNone/>
              <a:defRPr sz="2400"/>
            </a:pPr>
            <a:r>
              <a:t>“Credit Scoring Using Machine Learning by Combing Social Network Information: Evidence from Peer-to-Peer Lending”</a:t>
            </a:r>
          </a:p>
          <a:p>
            <a:pPr>
              <a:defRPr sz="2400"/>
            </a:pPr>
            <a:r>
              <a:t>This project goes hand in hand with our project as it gives a way to find credit history for customers with insufficient credit information.</a:t>
            </a:r>
          </a:p>
        </p:txBody>
      </p:sp>
      <p:pic>
        <p:nvPicPr>
          <p:cNvPr id="196" name="Video 4" descr="Video 4"/>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342781"/>
            <a:ext cx="3251200" cy="410818"/>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34172" fill="hold"/>
                                        <p:tgtEl>
                                          <p:spTgt spid="196"/>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9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96"/>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CE7E5-F7CE-4982-9F57-D3D766A1196D}"/>
              </a:ext>
            </a:extLst>
          </p:cNvPr>
          <p:cNvSpPr>
            <a:spLocks noGrp="1"/>
          </p:cNvSpPr>
          <p:nvPr>
            <p:ph type="title"/>
          </p:nvPr>
        </p:nvSpPr>
        <p:spPr>
          <a:xfrm>
            <a:off x="952500" y="254000"/>
            <a:ext cx="11099800" cy="1654313"/>
          </a:xfrm>
        </p:spPr>
        <p:txBody>
          <a:bodyPr/>
          <a:lstStyle/>
          <a:p>
            <a:r>
              <a:rPr lang="en-US" dirty="0"/>
              <a:t>RELATED WORK</a:t>
            </a:r>
          </a:p>
        </p:txBody>
      </p:sp>
      <p:sp>
        <p:nvSpPr>
          <p:cNvPr id="3" name="Text Placeholder 2">
            <a:extLst>
              <a:ext uri="{FF2B5EF4-FFF2-40B4-BE49-F238E27FC236}">
                <a16:creationId xmlns:a16="http://schemas.microsoft.com/office/drawing/2014/main" id="{14CC9BA9-CD8C-4168-90EF-5B768A53B45B}"/>
              </a:ext>
            </a:extLst>
          </p:cNvPr>
          <p:cNvSpPr>
            <a:spLocks noGrp="1"/>
          </p:cNvSpPr>
          <p:nvPr>
            <p:ph type="body" idx="1"/>
          </p:nvPr>
        </p:nvSpPr>
        <p:spPr>
          <a:xfrm>
            <a:off x="952500" y="1749287"/>
            <a:ext cx="11099800" cy="7128013"/>
          </a:xfrm>
        </p:spPr>
        <p:txBody>
          <a:bodyPr>
            <a:normAutofit/>
          </a:bodyPr>
          <a:lstStyle/>
          <a:p>
            <a:pPr marL="0" indent="0">
              <a:buNone/>
            </a:pPr>
            <a:r>
              <a:rPr lang="en-US" sz="2400" dirty="0"/>
              <a:t>“Loan Evaluation Applying Artificial Neural Networks” </a:t>
            </a:r>
          </a:p>
          <a:p>
            <a:r>
              <a:rPr lang="en-US" sz="2400" dirty="0"/>
              <a:t>Calculates the probability or the uncertainty associated with the non-repayment of the loan by the borrower using Artificial Neural Network, which has been trained on the real-time historical client data.</a:t>
            </a:r>
          </a:p>
          <a:p>
            <a:pPr marL="0" indent="0">
              <a:buNone/>
            </a:pPr>
            <a:r>
              <a:rPr lang="en-US" sz="2400" dirty="0"/>
              <a:t>“A Dynamic Default Prediction Framework for Networked-guarantee Loans. ”</a:t>
            </a:r>
          </a:p>
          <a:p>
            <a:r>
              <a:rPr lang="en-US" sz="2400" dirty="0"/>
              <a:t>Predict bank guarantee loan defaults by adding an objectively temporal network structure using an end-to-end learning frame.</a:t>
            </a:r>
          </a:p>
          <a:p>
            <a:pPr marL="0" indent="0">
              <a:buNone/>
            </a:pPr>
            <a:r>
              <a:rPr lang="en-US" sz="2400" dirty="0"/>
              <a:t>“Loan System Based on Smart Contract”</a:t>
            </a:r>
          </a:p>
          <a:p>
            <a:r>
              <a:rPr lang="en-US" sz="2400" dirty="0"/>
              <a:t>Digitalized the documented contracts and with the help of blockchain as storage for a decentralized database that took care of transactions and contract breaches.</a:t>
            </a:r>
            <a:endParaRPr lang="en-US" sz="1800" dirty="0"/>
          </a:p>
        </p:txBody>
      </p:sp>
    </p:spTree>
    <p:extLst>
      <p:ext uri="{BB962C8B-B14F-4D97-AF65-F5344CB8AC3E}">
        <p14:creationId xmlns:p14="http://schemas.microsoft.com/office/powerpoint/2010/main" val="3305320624"/>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Title 1"/>
          <p:cNvSpPr txBox="1">
            <a:spLocks noGrp="1"/>
          </p:cNvSpPr>
          <p:nvPr>
            <p:ph type="title"/>
          </p:nvPr>
        </p:nvSpPr>
        <p:spPr>
          <a:prstGeom prst="rect">
            <a:avLst/>
          </a:prstGeom>
        </p:spPr>
        <p:txBody>
          <a:bodyPr/>
          <a:lstStyle/>
          <a:p>
            <a:r>
              <a:t>References</a:t>
            </a:r>
          </a:p>
        </p:txBody>
      </p:sp>
      <p:sp>
        <p:nvSpPr>
          <p:cNvPr id="199" name="Text Placeholder 2"/>
          <p:cNvSpPr txBox="1">
            <a:spLocks noGrp="1"/>
          </p:cNvSpPr>
          <p:nvPr>
            <p:ph type="body" idx="1"/>
          </p:nvPr>
        </p:nvSpPr>
        <p:spPr>
          <a:prstGeom prst="rect">
            <a:avLst/>
          </a:prstGeom>
        </p:spPr>
        <p:txBody>
          <a:bodyPr/>
          <a:lstStyle/>
          <a:p>
            <a:pPr>
              <a:lnSpc>
                <a:spcPct val="80000"/>
              </a:lnSpc>
              <a:defRPr sz="2200"/>
            </a:pPr>
            <a:r>
              <a:t>Aboobyda Jafar Hamid and Tarig Mohammed Ahmed-” Developing prediction model of loan risks in banks using data mining”,2016.</a:t>
            </a:r>
          </a:p>
          <a:p>
            <a:pPr>
              <a:lnSpc>
                <a:spcPct val="80000"/>
              </a:lnSpc>
              <a:defRPr sz="2200"/>
            </a:pPr>
            <a:r>
              <a:t>K. Ulaga Priya, S. Pushpa, K. Kalaivani, A. Sartiha-” Exploratory analysis on prediction of loan privilege for customers using Random Forest”,2018. </a:t>
            </a:r>
          </a:p>
          <a:p>
            <a:pPr>
              <a:lnSpc>
                <a:spcPct val="80000"/>
              </a:lnSpc>
              <a:defRPr sz="2200"/>
            </a:pPr>
            <a:r>
              <a:t>Dawei Cheng, Yiyi Zhang, Fangzhou Yang, Yi Tu, Zhibin Niu,Liqing Zhang “A Dynamic Default Prediction Framework for Networked-guarantee Loans. ”</a:t>
            </a:r>
          </a:p>
          <a:p>
            <a:pPr>
              <a:lnSpc>
                <a:spcPct val="80000"/>
              </a:lnSpc>
              <a:defRPr sz="2200"/>
            </a:pPr>
            <a:r>
              <a:t>Ira Makrygianni and Angelos Markopoulos “Loan Evaluation Applying Artificial Neural Networks” </a:t>
            </a:r>
          </a:p>
          <a:p>
            <a:pPr>
              <a:lnSpc>
                <a:spcPct val="80000"/>
              </a:lnSpc>
              <a:defRPr sz="2200"/>
            </a:pPr>
            <a:r>
              <a:t>Beibei Niu, Jinzheng Ren and Xiaotao Li “Credit Scoring Using Machine Learning by Combing Social Network Information: Evidence from Peer-to-Peer Lending”, 2019.</a:t>
            </a:r>
          </a:p>
          <a:p>
            <a:pPr>
              <a:lnSpc>
                <a:spcPct val="80000"/>
              </a:lnSpc>
              <a:defRPr sz="2200"/>
            </a:pPr>
            <a:r>
              <a:t>Qi Yang, Xiao Zeng, Yu Zhang, Wei HuNew “Loan System Based on Smart Contract” </a:t>
            </a:r>
          </a:p>
        </p:txBody>
      </p:sp>
      <p:pic>
        <p:nvPicPr>
          <p:cNvPr id="200" name="Video 4" descr="Video 4"/>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369286"/>
            <a:ext cx="3251200" cy="384314"/>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11000" fill="hold"/>
                                        <p:tgtEl>
                                          <p:spTgt spid="200"/>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20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00"/>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Dataset"/>
          <p:cNvSpPr txBox="1">
            <a:spLocks noGrp="1"/>
          </p:cNvSpPr>
          <p:nvPr>
            <p:ph type="title" idx="4294967295"/>
          </p:nvPr>
        </p:nvSpPr>
        <p:spPr>
          <a:xfrm>
            <a:off x="952497" y="2888974"/>
            <a:ext cx="11099803" cy="1828801"/>
          </a:xfrm>
          <a:prstGeom prst="rect">
            <a:avLst/>
          </a:prstGeom>
        </p:spPr>
        <p:txBody>
          <a:bodyPr/>
          <a:lstStyle/>
          <a:p>
            <a:r>
              <a:t>DATASET</a:t>
            </a:r>
          </a:p>
        </p:txBody>
      </p:sp>
      <p:sp>
        <p:nvSpPr>
          <p:cNvPr id="128" name="Loan Prediction Problem Dataset…"/>
          <p:cNvSpPr txBox="1">
            <a:spLocks noGrp="1"/>
          </p:cNvSpPr>
          <p:nvPr>
            <p:ph type="body" sz="half" idx="4294967295"/>
          </p:nvPr>
        </p:nvSpPr>
        <p:spPr>
          <a:xfrm>
            <a:off x="952500" y="4458215"/>
            <a:ext cx="11099801" cy="3101749"/>
          </a:xfrm>
          <a:prstGeom prst="rect">
            <a:avLst/>
          </a:prstGeom>
        </p:spPr>
        <p:txBody>
          <a:bodyPr/>
          <a:lstStyle/>
          <a:p>
            <a:pPr marL="0" indent="0" algn="ctr">
              <a:buClr>
                <a:srgbClr val="FFFFFF"/>
              </a:buClr>
              <a:buSzTx/>
              <a:buNone/>
            </a:pPr>
            <a:r>
              <a:t>Loan Prediction Problem Dataset</a:t>
            </a:r>
          </a:p>
          <a:p>
            <a:pPr marL="0" indent="0" algn="ctr">
              <a:buClr>
                <a:srgbClr val="FFFFFF"/>
              </a:buClr>
              <a:buSzTx/>
              <a:buNone/>
            </a:pPr>
            <a:r>
              <a:t>(Source : Kaggle)</a:t>
            </a:r>
          </a:p>
        </p:txBody>
      </p:sp>
      <p:pic>
        <p:nvPicPr>
          <p:cNvPr id="129" name="Video 1" descr="Video 1"/>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051234" y="9263270"/>
            <a:ext cx="3953566" cy="49033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392380" fill="hold"/>
                                        <p:tgtEl>
                                          <p:spTgt spid="129"/>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2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29"/>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952500" y="809487"/>
            <a:ext cx="11099800" cy="2159001"/>
          </a:xfrm>
          <a:prstGeom prst="rect">
            <a:avLst/>
          </a:prstGeom>
        </p:spPr>
        <p:txBody>
          <a:bodyPr/>
          <a:lstStyle>
            <a:lvl1pPr>
              <a:defRPr sz="5400"/>
            </a:lvl1pPr>
          </a:lstStyle>
          <a:p>
            <a:r>
              <a:t>COMPONENTS OF THE DATASET</a:t>
            </a:r>
          </a:p>
        </p:txBody>
      </p:sp>
      <p:sp>
        <p:nvSpPr>
          <p:cNvPr id="132" name="Loan_ID…"/>
          <p:cNvSpPr txBox="1">
            <a:spLocks noGrp="1"/>
          </p:cNvSpPr>
          <p:nvPr>
            <p:ph type="body" sz="half" idx="1"/>
          </p:nvPr>
        </p:nvSpPr>
        <p:spPr>
          <a:xfrm>
            <a:off x="1084857" y="2696595"/>
            <a:ext cx="6180429" cy="6143371"/>
          </a:xfrm>
          <a:prstGeom prst="rect">
            <a:avLst/>
          </a:prstGeom>
        </p:spPr>
        <p:txBody>
          <a:bodyPr numCol="2" spcCol="20299"/>
          <a:lstStyle/>
          <a:p>
            <a:pPr marL="306704" indent="-306704" defTabSz="403097">
              <a:spcBef>
                <a:spcPts val="2800"/>
              </a:spcBef>
              <a:defRPr sz="3600"/>
            </a:pPr>
            <a:r>
              <a:t>Loan_ID</a:t>
            </a:r>
          </a:p>
          <a:p>
            <a:pPr marL="306704" indent="-306704" defTabSz="403097">
              <a:spcBef>
                <a:spcPts val="2800"/>
              </a:spcBef>
              <a:defRPr sz="3600"/>
            </a:pPr>
            <a:r>
              <a:t>Gender</a:t>
            </a:r>
            <a:endParaRPr sz="2200"/>
          </a:p>
          <a:p>
            <a:pPr marL="306704" indent="-306704" defTabSz="403097">
              <a:spcBef>
                <a:spcPts val="2800"/>
              </a:spcBef>
              <a:defRPr sz="3600"/>
            </a:pPr>
            <a:r>
              <a:t>Married</a:t>
            </a:r>
            <a:endParaRPr sz="2200"/>
          </a:p>
          <a:p>
            <a:pPr marL="306704" indent="-306704" defTabSz="403097">
              <a:spcBef>
                <a:spcPts val="2800"/>
              </a:spcBef>
              <a:defRPr sz="3600"/>
            </a:pPr>
            <a:r>
              <a:t>Dependents</a:t>
            </a:r>
            <a:endParaRPr sz="2200"/>
          </a:p>
          <a:p>
            <a:pPr marL="306704" indent="-306704" defTabSz="403097">
              <a:spcBef>
                <a:spcPts val="2800"/>
              </a:spcBef>
              <a:defRPr sz="3600"/>
            </a:pPr>
            <a:r>
              <a:t>Education</a:t>
            </a:r>
            <a:endParaRPr sz="2200"/>
          </a:p>
          <a:p>
            <a:pPr marL="306704" indent="-306704" defTabSz="403097">
              <a:spcBef>
                <a:spcPts val="2800"/>
              </a:spcBef>
              <a:defRPr sz="3600"/>
            </a:pPr>
            <a:r>
              <a:t>Self_Employed</a:t>
            </a:r>
          </a:p>
        </p:txBody>
      </p:sp>
      <p:pic>
        <p:nvPicPr>
          <p:cNvPr id="133" name="Video 4" descr="Video 4"/>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276522"/>
            <a:ext cx="3251200" cy="477079"/>
          </a:xfrm>
          <a:prstGeom prst="rect">
            <a:avLst/>
          </a:prstGeom>
          <a:ln w="12700">
            <a:miter lim="400000"/>
          </a:ln>
        </p:spPr>
      </p:pic>
      <p:sp>
        <p:nvSpPr>
          <p:cNvPr id="134" name="ApplicantIncome…"/>
          <p:cNvSpPr txBox="1"/>
          <p:nvPr/>
        </p:nvSpPr>
        <p:spPr>
          <a:xfrm>
            <a:off x="7262063" y="2944844"/>
            <a:ext cx="4622215" cy="5143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306704" indent="-306704" algn="l" defTabSz="403097">
              <a:spcBef>
                <a:spcPts val="2800"/>
              </a:spcBef>
              <a:buSzPct val="145000"/>
              <a:buChar char="•"/>
              <a:defRPr sz="3600">
                <a:solidFill>
                  <a:srgbClr val="FFFFFF"/>
                </a:solidFill>
                <a:latin typeface="+mj-lt"/>
                <a:ea typeface="+mj-ea"/>
                <a:cs typeface="+mj-cs"/>
                <a:sym typeface="Helvetica Neue"/>
              </a:defRPr>
            </a:pPr>
            <a:r>
              <a:t>ApplicantIncome</a:t>
            </a:r>
          </a:p>
          <a:p>
            <a:pPr marL="306704" indent="-306704" algn="l" defTabSz="403097">
              <a:spcBef>
                <a:spcPts val="2800"/>
              </a:spcBef>
              <a:buSzPct val="145000"/>
              <a:buChar char="•"/>
              <a:defRPr sz="3600">
                <a:solidFill>
                  <a:srgbClr val="FFFFFF"/>
                </a:solidFill>
                <a:latin typeface="+mj-lt"/>
                <a:ea typeface="+mj-ea"/>
                <a:cs typeface="+mj-cs"/>
                <a:sym typeface="Helvetica Neue"/>
              </a:defRPr>
            </a:pPr>
            <a:r>
              <a:t>CoapplicantIncome</a:t>
            </a:r>
          </a:p>
          <a:p>
            <a:pPr marL="306704" indent="-306704" algn="l" defTabSz="403097">
              <a:spcBef>
                <a:spcPts val="2800"/>
              </a:spcBef>
              <a:buSzPct val="145000"/>
              <a:buChar char="•"/>
              <a:defRPr sz="3600">
                <a:solidFill>
                  <a:srgbClr val="FFFFFF"/>
                </a:solidFill>
                <a:latin typeface="+mj-lt"/>
                <a:ea typeface="+mj-ea"/>
                <a:cs typeface="+mj-cs"/>
                <a:sym typeface="Helvetica Neue"/>
              </a:defRPr>
            </a:pPr>
            <a:r>
              <a:t>LoanAmount</a:t>
            </a:r>
          </a:p>
          <a:p>
            <a:pPr marL="306704" indent="-306704" algn="l" defTabSz="403097">
              <a:spcBef>
                <a:spcPts val="2800"/>
              </a:spcBef>
              <a:buSzPct val="145000"/>
              <a:buChar char="•"/>
              <a:defRPr sz="3600">
                <a:solidFill>
                  <a:srgbClr val="FFFFFF"/>
                </a:solidFill>
                <a:latin typeface="+mj-lt"/>
                <a:ea typeface="+mj-ea"/>
                <a:cs typeface="+mj-cs"/>
                <a:sym typeface="Helvetica Neue"/>
              </a:defRPr>
            </a:pPr>
            <a:r>
              <a:t>Loan_Amount_Term</a:t>
            </a:r>
          </a:p>
          <a:p>
            <a:pPr marL="306704" indent="-306704" algn="l" defTabSz="403097">
              <a:spcBef>
                <a:spcPts val="2800"/>
              </a:spcBef>
              <a:buSzPct val="145000"/>
              <a:buChar char="•"/>
              <a:defRPr sz="3600">
                <a:solidFill>
                  <a:srgbClr val="FFFFFF"/>
                </a:solidFill>
                <a:latin typeface="+mj-lt"/>
                <a:ea typeface="+mj-ea"/>
                <a:cs typeface="+mj-cs"/>
                <a:sym typeface="Helvetica Neue"/>
              </a:defRPr>
            </a:pPr>
            <a:r>
              <a:t>Credit_History</a:t>
            </a:r>
          </a:p>
          <a:p>
            <a:pPr marL="306704" indent="-306704" algn="l" defTabSz="403097">
              <a:spcBef>
                <a:spcPts val="2800"/>
              </a:spcBef>
              <a:buSzPct val="145000"/>
              <a:buChar char="•"/>
              <a:defRPr sz="3600">
                <a:solidFill>
                  <a:srgbClr val="FFFFFF"/>
                </a:solidFill>
                <a:latin typeface="+mj-lt"/>
                <a:ea typeface="+mj-ea"/>
                <a:cs typeface="+mj-cs"/>
                <a:sym typeface="Helvetica Neue"/>
              </a:defRPr>
            </a:pPr>
            <a:r>
              <a:t>Property_Area</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248000" fill="hold"/>
                                        <p:tgtEl>
                                          <p:spTgt spid="133"/>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3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3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title"/>
          </p:nvPr>
        </p:nvSpPr>
        <p:spPr>
          <a:xfrm>
            <a:off x="952500" y="1061277"/>
            <a:ext cx="11099800" cy="2159001"/>
          </a:xfrm>
          <a:prstGeom prst="rect">
            <a:avLst/>
          </a:prstGeom>
        </p:spPr>
        <p:txBody>
          <a:bodyPr/>
          <a:lstStyle/>
          <a:p>
            <a:pPr defTabSz="321310">
              <a:defRPr sz="4400"/>
            </a:pPr>
            <a:br/>
            <a:r>
              <a:t>DATA ANALYSIS</a:t>
            </a:r>
            <a:br/>
            <a:endParaRPr/>
          </a:p>
        </p:txBody>
      </p:sp>
      <p:sp>
        <p:nvSpPr>
          <p:cNvPr id="137" name="Data Analysis…"/>
          <p:cNvSpPr txBox="1">
            <a:spLocks noGrp="1"/>
          </p:cNvSpPr>
          <p:nvPr>
            <p:ph type="body" idx="1"/>
          </p:nvPr>
        </p:nvSpPr>
        <p:spPr>
          <a:xfrm>
            <a:off x="952499" y="3105291"/>
            <a:ext cx="11099801" cy="6130541"/>
          </a:xfrm>
          <a:prstGeom prst="rect">
            <a:avLst/>
          </a:prstGeom>
        </p:spPr>
        <p:txBody>
          <a:bodyPr/>
          <a:lstStyle/>
          <a:p>
            <a:pPr marL="567120" indent="-567120">
              <a:spcBef>
                <a:spcPts val="0"/>
              </a:spcBef>
              <a:buSzPct val="100000"/>
              <a:defRPr sz="3700"/>
            </a:pPr>
            <a:r>
              <a:t>Married people who got their loan approved is higher when compared unmarried people.</a:t>
            </a:r>
          </a:p>
          <a:p>
            <a:pPr marL="567120" indent="-567120">
              <a:spcBef>
                <a:spcPts val="0"/>
              </a:spcBef>
              <a:buSzPct val="100000"/>
              <a:defRPr sz="3700"/>
            </a:pPr>
            <a:endParaRPr sz="2900"/>
          </a:p>
          <a:p>
            <a:pPr marL="567120" indent="-567120">
              <a:spcBef>
                <a:spcPts val="0"/>
              </a:spcBef>
              <a:buSzPct val="100000"/>
              <a:defRPr sz="3700"/>
            </a:pPr>
            <a:r>
              <a:t>Graduate people are more likely to get loan than who are not graduates.</a:t>
            </a:r>
          </a:p>
          <a:p>
            <a:pPr marL="567120" indent="-567120">
              <a:spcBef>
                <a:spcPts val="0"/>
              </a:spcBef>
              <a:buSzPct val="100000"/>
              <a:defRPr sz="3700"/>
            </a:pPr>
            <a:endParaRPr sz="2900"/>
          </a:p>
          <a:p>
            <a:pPr marL="567120" indent="-567120">
              <a:spcBef>
                <a:spcPts val="0"/>
              </a:spcBef>
              <a:buSzPct val="100000"/>
              <a:defRPr sz="3700"/>
            </a:pPr>
            <a:r>
              <a:t>People with higher number of dependents have lower chance of getting a loan approved.</a:t>
            </a:r>
            <a:br/>
            <a:endParaRPr sz="2900"/>
          </a:p>
          <a:p>
            <a:pPr marL="567120" indent="-567120">
              <a:spcBef>
                <a:spcPts val="0"/>
              </a:spcBef>
              <a:buSzPct val="100000"/>
              <a:defRPr sz="3700"/>
            </a:pPr>
            <a:r>
              <a:t>Good credit history ensures easy loan approval.</a:t>
            </a:r>
            <a:endParaRPr sz="2900"/>
          </a:p>
        </p:txBody>
      </p:sp>
      <p:pic>
        <p:nvPicPr>
          <p:cNvPr id="138" name="Video 8" descr="Video 8"/>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303025"/>
            <a:ext cx="3251200" cy="450575"/>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911020" fill="hold"/>
                                        <p:tgtEl>
                                          <p:spTgt spid="138"/>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3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38"/>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Data Cleaning…"/>
          <p:cNvSpPr txBox="1">
            <a:spLocks noGrp="1"/>
          </p:cNvSpPr>
          <p:nvPr>
            <p:ph type="body" idx="4294967295"/>
          </p:nvPr>
        </p:nvSpPr>
        <p:spPr>
          <a:xfrm>
            <a:off x="1216635" y="2614417"/>
            <a:ext cx="11099802" cy="5165337"/>
          </a:xfrm>
          <a:prstGeom prst="rect">
            <a:avLst/>
          </a:prstGeom>
        </p:spPr>
        <p:txBody>
          <a:bodyPr/>
          <a:lstStyle/>
          <a:p>
            <a:pPr marL="0" indent="0" algn="ctr" defTabSz="467359">
              <a:spcBef>
                <a:spcPts val="3300"/>
              </a:spcBef>
              <a:buSzTx/>
              <a:buNone/>
              <a:defRPr sz="3600"/>
            </a:pPr>
            <a:r>
              <a:t>How to deal with missing values?</a:t>
            </a:r>
            <a:endParaRPr sz="2500"/>
          </a:p>
          <a:p>
            <a:pPr marL="0" indent="0" algn="ctr" defTabSz="467359">
              <a:spcBef>
                <a:spcPts val="3300"/>
              </a:spcBef>
              <a:buSzTx/>
              <a:buNone/>
              <a:defRPr sz="3600"/>
            </a:pPr>
            <a:r>
              <a:t>How to deal with imbalanced dataset?</a:t>
            </a:r>
            <a:endParaRPr sz="2500"/>
          </a:p>
          <a:p>
            <a:pPr marL="0" indent="0" algn="ctr" defTabSz="467359">
              <a:spcBef>
                <a:spcPts val="3300"/>
              </a:spcBef>
              <a:buSzTx/>
              <a:buNone/>
              <a:defRPr sz="3600"/>
            </a:pPr>
            <a:r>
              <a:t>How to deal with duplicates?</a:t>
            </a:r>
          </a:p>
        </p:txBody>
      </p:sp>
      <p:pic>
        <p:nvPicPr>
          <p:cNvPr id="141" name="Video 13" descr="Video 13"/>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303025"/>
            <a:ext cx="3251200" cy="450575"/>
          </a:xfrm>
          <a:prstGeom prst="rect">
            <a:avLst/>
          </a:prstGeom>
          <a:ln w="12700">
            <a:miter lim="400000"/>
          </a:ln>
        </p:spPr>
      </p:pic>
      <p:sp>
        <p:nvSpPr>
          <p:cNvPr id="142" name="DATA CLEANING"/>
          <p:cNvSpPr txBox="1">
            <a:spLocks noGrp="1"/>
          </p:cNvSpPr>
          <p:nvPr>
            <p:ph type="title" idx="4294967295"/>
          </p:nvPr>
        </p:nvSpPr>
        <p:spPr>
          <a:xfrm>
            <a:off x="1564615" y="2224323"/>
            <a:ext cx="10403841" cy="1777657"/>
          </a:xfrm>
          <a:prstGeom prst="rect">
            <a:avLst/>
          </a:prstGeom>
        </p:spPr>
        <p:txBody>
          <a:bodyPr/>
          <a:lstStyle>
            <a:lvl1pPr>
              <a:buClr>
                <a:srgbClr val="FFFFFF"/>
              </a:buClr>
              <a:defRPr sz="6000"/>
            </a:lvl1pPr>
          </a:lstStyle>
          <a:p>
            <a:r>
              <a:t>DATA CLEANING</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74000" fill="hold"/>
                                        <p:tgtEl>
                                          <p:spTgt spid="141"/>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4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41"/>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itle 1"/>
          <p:cNvSpPr txBox="1">
            <a:spLocks noGrp="1"/>
          </p:cNvSpPr>
          <p:nvPr>
            <p:ph type="title"/>
          </p:nvPr>
        </p:nvSpPr>
        <p:spPr>
          <a:prstGeom prst="rect">
            <a:avLst/>
          </a:prstGeom>
        </p:spPr>
        <p:txBody>
          <a:bodyPr/>
          <a:lstStyle>
            <a:lvl1pPr>
              <a:defRPr sz="6000"/>
            </a:lvl1pPr>
          </a:lstStyle>
          <a:p>
            <a:r>
              <a:t>FEATURE ENGINEERING</a:t>
            </a:r>
          </a:p>
        </p:txBody>
      </p:sp>
      <p:sp>
        <p:nvSpPr>
          <p:cNvPr id="145" name="Text Placeholder 2"/>
          <p:cNvSpPr txBox="1">
            <a:spLocks noGrp="1"/>
          </p:cNvSpPr>
          <p:nvPr>
            <p:ph type="body" idx="1"/>
          </p:nvPr>
        </p:nvSpPr>
        <p:spPr>
          <a:xfrm>
            <a:off x="952500" y="1962614"/>
            <a:ext cx="11099800" cy="7398680"/>
          </a:xfrm>
          <a:prstGeom prst="rect">
            <a:avLst/>
          </a:prstGeom>
        </p:spPr>
        <p:txBody>
          <a:bodyPr/>
          <a:lstStyle/>
          <a:p>
            <a:pPr marL="0" indent="0">
              <a:buSzTx/>
              <a:buNone/>
            </a:pPr>
            <a:r>
              <a:t>We had multiple features in our dataset. After thorough analysis of the data, it was observed that some of the features   Could be merged together. Doing this led us to have a dataset that is more informative, thereby, giving us better results in terms of prediction. In out dataset we have found out EMI, Total Income, Balanced Income to make the model more informative and simpler. </a:t>
            </a:r>
          </a:p>
          <a:p>
            <a:pPr>
              <a:defRPr sz="2400"/>
            </a:pPr>
            <a:r>
              <a:t>EMI</a:t>
            </a:r>
          </a:p>
          <a:p>
            <a:pPr>
              <a:defRPr sz="2400"/>
            </a:pPr>
            <a:r>
              <a:t>TOTAL INCOME</a:t>
            </a:r>
          </a:p>
          <a:p>
            <a:pPr>
              <a:defRPr sz="2400"/>
            </a:pPr>
            <a:r>
              <a:t>BALANCED INCOME</a:t>
            </a:r>
          </a:p>
        </p:txBody>
      </p:sp>
      <p:pic>
        <p:nvPicPr>
          <p:cNvPr id="146" name="Video 15" descr="Video 15"/>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342781"/>
            <a:ext cx="3251200" cy="410818"/>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768000" fill="hold"/>
                                        <p:tgtEl>
                                          <p:spTgt spid="146"/>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4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4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Evaluation…"/>
          <p:cNvSpPr txBox="1">
            <a:spLocks noGrp="1"/>
          </p:cNvSpPr>
          <p:nvPr>
            <p:ph type="body" idx="4294967295"/>
          </p:nvPr>
        </p:nvSpPr>
        <p:spPr>
          <a:xfrm>
            <a:off x="952499" y="2020554"/>
            <a:ext cx="11099801" cy="6805741"/>
          </a:xfrm>
          <a:prstGeom prst="rect">
            <a:avLst/>
          </a:prstGeom>
        </p:spPr>
        <p:txBody>
          <a:bodyPr/>
          <a:lstStyle/>
          <a:p>
            <a:pPr marL="0" indent="0" algn="ctr">
              <a:buClr>
                <a:srgbClr val="FFFFFF"/>
              </a:buClr>
              <a:buSzTx/>
              <a:buNone/>
              <a:defRPr sz="6000"/>
            </a:pPr>
            <a:endParaRPr sz="900"/>
          </a:p>
          <a:p>
            <a:pPr marL="513953" indent="-513953">
              <a:spcBef>
                <a:spcPts val="0"/>
              </a:spcBef>
              <a:buSzPct val="100000"/>
            </a:pPr>
            <a:r>
              <a:t>Algorithms like Random Forest, Naïve Bayes, Support Vector Machine, Logistic Regression, Decision Trees, SVM along with K-fold Cross validation can be used to evaluate the accuracy of the model and to find the eligibility of the user for the loan.</a:t>
            </a:r>
          </a:p>
          <a:p>
            <a:pPr algn="just">
              <a:buSzPct val="100000"/>
            </a:pPr>
            <a:r>
              <a:t>However, logistic regression along with k-fold has been proven to the most effective in terms of accuracy. </a:t>
            </a:r>
          </a:p>
        </p:txBody>
      </p:sp>
      <p:pic>
        <p:nvPicPr>
          <p:cNvPr id="149" name="Video 4" descr="Video 4"/>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223512"/>
            <a:ext cx="3251200" cy="530088"/>
          </a:xfrm>
          <a:prstGeom prst="rect">
            <a:avLst/>
          </a:prstGeom>
          <a:ln w="12700">
            <a:miter lim="400000"/>
          </a:ln>
        </p:spPr>
      </p:pic>
      <p:sp>
        <p:nvSpPr>
          <p:cNvPr id="150" name="APPROACH"/>
          <p:cNvSpPr txBox="1">
            <a:spLocks noGrp="1"/>
          </p:cNvSpPr>
          <p:nvPr>
            <p:ph type="title" idx="4294967295"/>
          </p:nvPr>
        </p:nvSpPr>
        <p:spPr>
          <a:xfrm>
            <a:off x="1300479" y="1376662"/>
            <a:ext cx="10403841" cy="1777658"/>
          </a:xfrm>
          <a:prstGeom prst="rect">
            <a:avLst/>
          </a:prstGeom>
        </p:spPr>
        <p:txBody>
          <a:bodyPr/>
          <a:lstStyle>
            <a:lvl1pPr>
              <a:spcBef>
                <a:spcPts val="4200"/>
              </a:spcBef>
              <a:buClr>
                <a:srgbClr val="FFFFFF"/>
              </a:buClr>
              <a:defRPr sz="6000">
                <a:latin typeface="+mj-lt"/>
                <a:ea typeface="+mj-ea"/>
                <a:cs typeface="+mj-cs"/>
                <a:sym typeface="Helvetica Neue"/>
              </a:defRPr>
            </a:lvl1pPr>
          </a:lstStyle>
          <a:p>
            <a:r>
              <a:t>APPROACH</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288843" fill="hold"/>
                                        <p:tgtEl>
                                          <p:spTgt spid="149"/>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4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49"/>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Why K-fold Cross Validation?…"/>
          <p:cNvSpPr txBox="1">
            <a:spLocks noGrp="1"/>
          </p:cNvSpPr>
          <p:nvPr>
            <p:ph type="body" idx="4294967295"/>
          </p:nvPr>
        </p:nvSpPr>
        <p:spPr>
          <a:xfrm>
            <a:off x="952498" y="887894"/>
            <a:ext cx="11099803" cy="7977811"/>
          </a:xfrm>
          <a:prstGeom prst="rect">
            <a:avLst/>
          </a:prstGeom>
        </p:spPr>
        <p:txBody>
          <a:bodyPr/>
          <a:lstStyle/>
          <a:p>
            <a:pPr marL="0" indent="0" algn="ctr">
              <a:buClr>
                <a:srgbClr val="FFFFFF"/>
              </a:buClr>
              <a:buSzTx/>
              <a:buNone/>
              <a:defRPr sz="5000"/>
            </a:pPr>
            <a:r>
              <a:t>WHY K-FOLD CROSS VALIDATION?</a:t>
            </a:r>
          </a:p>
          <a:p>
            <a:pPr marL="0" indent="0" algn="ctr">
              <a:buClr>
                <a:srgbClr val="FFFFFF"/>
              </a:buClr>
              <a:buSzTx/>
              <a:buNone/>
              <a:defRPr sz="800"/>
            </a:pPr>
            <a:endParaRPr/>
          </a:p>
          <a:p>
            <a:pPr marL="360947" indent="-360947" algn="just">
              <a:buSzPct val="100000"/>
              <a:defRPr sz="3600"/>
            </a:pPr>
            <a:r>
              <a:t>Prevents overfitting</a:t>
            </a:r>
          </a:p>
          <a:p>
            <a:pPr marL="360947" indent="-360947" algn="just">
              <a:buSzPct val="100000"/>
              <a:defRPr sz="3600"/>
            </a:pPr>
            <a:r>
              <a:t>Unbiased evaluation of the dataset</a:t>
            </a:r>
          </a:p>
          <a:p>
            <a:pPr marL="360947" indent="-360947" algn="just">
              <a:buSzPct val="100000"/>
              <a:defRPr sz="3600"/>
            </a:pPr>
            <a:r>
              <a:t>Limited dataset</a:t>
            </a:r>
          </a:p>
          <a:p>
            <a:pPr marL="360947" indent="-360947" algn="just">
              <a:buSzPct val="100000"/>
              <a:defRPr sz="3600"/>
            </a:pPr>
            <a:r>
              <a:t>Data utilization is efficient - Use of the entire data</a:t>
            </a:r>
          </a:p>
          <a:p>
            <a:pPr marL="360947" indent="-360947" algn="just">
              <a:buSzPct val="100000"/>
              <a:defRPr sz="3600"/>
            </a:pPr>
            <a:r>
              <a:t>K-folds of evaluation --&gt; better understanding  </a:t>
            </a:r>
          </a:p>
        </p:txBody>
      </p:sp>
      <p:pic>
        <p:nvPicPr>
          <p:cNvPr id="153" name="Video 3" descr="Video 3"/>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9753600" y="9329529"/>
            <a:ext cx="3251200" cy="42407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260839" fill="hold"/>
                                        <p:tgtEl>
                                          <p:spTgt spid="153"/>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15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53"/>
                </p:tgtEl>
              </p:cMediaNode>
            </p:video>
          </p:childTnLst>
        </p:cTn>
      </p:par>
    </p:tnLst>
  </p:timing>
</p:sld>
</file>

<file path=ppt/theme/theme1.xml><?xml version="1.0" encoding="utf-8"?>
<a:theme xmlns:a="http://schemas.openxmlformats.org/drawingml/2006/main" name="Black">
  <a:themeElements>
    <a:clrScheme name="Black">
      <a:dk1>
        <a:srgbClr val="000000"/>
      </a:dk1>
      <a:lt1>
        <a:srgbClr val="000000"/>
      </a:lt1>
      <a:dk2>
        <a:srgbClr val="A7A7A7"/>
      </a:dk2>
      <a:lt2>
        <a:srgbClr val="535353"/>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a:ea typeface="Helvetica Neue"/>
        <a:cs typeface="Helvetica Neue"/>
      </a:majorFont>
      <a:minorFont>
        <a:latin typeface="Helvetica"/>
        <a:ea typeface="Helvetica"/>
        <a:cs typeface="Helvetica"/>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A7A7A7"/>
      </a:dk2>
      <a:lt2>
        <a:srgbClr val="535353"/>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a:ea typeface="Helvetica Neue"/>
        <a:cs typeface="Helvetica Neue"/>
      </a:majorFont>
      <a:minorFont>
        <a:latin typeface="Helvetica"/>
        <a:ea typeface="Helvetica"/>
        <a:cs typeface="Helvetica"/>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1166</Words>
  <Application>Microsoft Office PowerPoint</Application>
  <PresentationFormat>Custom</PresentationFormat>
  <Paragraphs>143</Paragraphs>
  <Slides>23</Slides>
  <Notes>0</Notes>
  <HiddenSlides>0</HiddenSlides>
  <MMClips>22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Helvetica Neue</vt:lpstr>
      <vt:lpstr>Helvetica Neue Light</vt:lpstr>
      <vt:lpstr>Helvetica Neue Medium</vt:lpstr>
      <vt:lpstr>Black</vt:lpstr>
      <vt:lpstr>LOAN PREDICTION</vt:lpstr>
      <vt:lpstr>PROBLEM STATEMENT</vt:lpstr>
      <vt:lpstr>DATASET</vt:lpstr>
      <vt:lpstr>COMPONENTS OF THE DATASET</vt:lpstr>
      <vt:lpstr> DATA ANALYSIS </vt:lpstr>
      <vt:lpstr>DATA CLEANING</vt:lpstr>
      <vt:lpstr>FEATURE ENGINEERING</vt:lpstr>
      <vt:lpstr>APPROACH</vt:lpstr>
      <vt:lpstr>PowerPoint Presentation</vt:lpstr>
      <vt:lpstr>RESULTS</vt:lpstr>
      <vt:lpstr>WHY LOGISTIC REGRESSION OVER NAÏVE BAYES?</vt:lpstr>
      <vt:lpstr>WHY LOGISTIC REGRESSION OVER DECISION TREE?</vt:lpstr>
      <vt:lpstr>WHY LOGISTIC REGRESSION OVER RANDOM FOREST?</vt:lpstr>
      <vt:lpstr>WHY LOGISTIC REGRESSION OVER SUPPORT VECTOR MACHINE(SVM)?</vt:lpstr>
      <vt:lpstr>Application</vt:lpstr>
      <vt:lpstr>PowerPoint Presentation</vt:lpstr>
      <vt:lpstr>PowerPoint Presentation</vt:lpstr>
      <vt:lpstr>Experiment</vt:lpstr>
      <vt:lpstr>CONCLUSION</vt:lpstr>
      <vt:lpstr>FUTURE SCOPE</vt:lpstr>
      <vt:lpstr>RELATED WORK</vt:lpstr>
      <vt:lpstr>RELATED WORK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LOAN PREDICTION</dc:title>
  <cp:lastModifiedBy>Atharva Deshpande</cp:lastModifiedBy>
  <cp:revision>2</cp:revision>
  <dcterms:modified xsi:type="dcterms:W3CDTF">2020-03-23T21:17:44Z</dcterms:modified>
</cp:coreProperties>
</file>